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2"/>
  </p:notesMasterIdLst>
  <p:sldIdLst>
    <p:sldId id="257" r:id="rId2"/>
    <p:sldId id="286" r:id="rId3"/>
    <p:sldId id="303" r:id="rId4"/>
    <p:sldId id="294" r:id="rId5"/>
    <p:sldId id="295" r:id="rId6"/>
    <p:sldId id="296" r:id="rId7"/>
    <p:sldId id="305" r:id="rId8"/>
    <p:sldId id="302" r:id="rId9"/>
    <p:sldId id="304" r:id="rId10"/>
    <p:sldId id="306" r:id="rId11"/>
    <p:sldId id="260" r:id="rId12"/>
    <p:sldId id="287" r:id="rId13"/>
    <p:sldId id="261" r:id="rId14"/>
    <p:sldId id="298" r:id="rId15"/>
    <p:sldId id="262" r:id="rId16"/>
    <p:sldId id="263" r:id="rId17"/>
    <p:sldId id="264" r:id="rId18"/>
    <p:sldId id="316" r:id="rId19"/>
    <p:sldId id="265" r:id="rId20"/>
    <p:sldId id="299" r:id="rId21"/>
    <p:sldId id="308" r:id="rId22"/>
    <p:sldId id="309" r:id="rId23"/>
    <p:sldId id="266" r:id="rId24"/>
    <p:sldId id="267" r:id="rId25"/>
    <p:sldId id="270" r:id="rId26"/>
    <p:sldId id="268" r:id="rId27"/>
    <p:sldId id="318" r:id="rId28"/>
    <p:sldId id="269" r:id="rId29"/>
    <p:sldId id="292" r:id="rId30"/>
    <p:sldId id="272" r:id="rId31"/>
    <p:sldId id="274" r:id="rId32"/>
    <p:sldId id="275" r:id="rId33"/>
    <p:sldId id="277" r:id="rId34"/>
    <p:sldId id="315" r:id="rId35"/>
    <p:sldId id="278" r:id="rId36"/>
    <p:sldId id="279" r:id="rId37"/>
    <p:sldId id="280" r:id="rId38"/>
    <p:sldId id="281" r:id="rId39"/>
    <p:sldId id="282" r:id="rId40"/>
    <p:sldId id="314" r:id="rId41"/>
    <p:sldId id="319" r:id="rId42"/>
    <p:sldId id="322" r:id="rId43"/>
    <p:sldId id="284" r:id="rId44"/>
    <p:sldId id="320" r:id="rId45"/>
    <p:sldId id="311" r:id="rId46"/>
    <p:sldId id="312" r:id="rId47"/>
    <p:sldId id="313" r:id="rId48"/>
    <p:sldId id="321" r:id="rId49"/>
    <p:sldId id="285" r:id="rId50"/>
    <p:sldId id="317" r:id="rId51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D9FE"/>
    <a:srgbClr val="000000"/>
    <a:srgbClr val="F70D77"/>
    <a:srgbClr val="FF819F"/>
    <a:srgbClr val="F3AFCB"/>
    <a:srgbClr val="FF75A0"/>
    <a:srgbClr val="ED1791"/>
    <a:srgbClr val="FF81BA"/>
    <a:srgbClr val="DF2570"/>
    <a:srgbClr val="00A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2806" autoAdjust="0"/>
  </p:normalViewPr>
  <p:slideViewPr>
    <p:cSldViewPr snapToGrid="0">
      <p:cViewPr varScale="1">
        <p:scale>
          <a:sx n="38" d="100"/>
          <a:sy n="38" d="100"/>
        </p:scale>
        <p:origin x="40" y="196"/>
      </p:cViewPr>
      <p:guideLst>
        <p:guide orient="horz" pos="4224"/>
        <p:guide pos="3840"/>
        <p:guide orient="horz" pos="70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786" cy="498693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fld id="{109962FF-3239-4614-B1A9-5F9637ADCF49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2" rIns="91425" bIns="4571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83307"/>
            <a:ext cx="5445760" cy="3913614"/>
          </a:xfrm>
          <a:prstGeom prst="rect">
            <a:avLst/>
          </a:prstGeom>
        </p:spPr>
        <p:txBody>
          <a:bodyPr vert="horz" lIns="91425" tIns="45712" rIns="91425" bIns="45712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6" cy="498692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CA7582C6-2143-4197-8445-8AB7ED8FF6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17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2837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735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735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129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4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472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4165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9230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114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189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189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837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189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217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4660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8473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047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447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3536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8494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81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45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837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2625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718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8074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0000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8955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998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1532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26007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97000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555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75599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4571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6978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4571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4571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4571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10877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7649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569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0211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527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873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873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582C6-2143-4197-8445-8AB7ED8FF63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87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44185" y="-54000"/>
            <a:ext cx="12344123" cy="6912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708903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192D7D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4437140"/>
            <a:ext cx="8534400" cy="8641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192D7D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7945" y="6581004"/>
            <a:ext cx="2836086" cy="232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36000" bIns="36000" anchor="ctr"/>
          <a:lstStyle>
            <a:defPPr>
              <a:defRPr lang="ja-JP"/>
            </a:defPPr>
            <a:lvl1pPr>
              <a:lnSpc>
                <a:spcPct val="120000"/>
              </a:lnSpc>
              <a:defRPr sz="900" i="1"/>
            </a:lvl1pPr>
          </a:lstStyle>
          <a:p>
            <a:pPr algn="l">
              <a:defRPr/>
            </a:pPr>
            <a:r>
              <a:rPr lang="en-US" altLang="ja-JP" sz="900" i="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Copyright </a:t>
            </a:r>
            <a:r>
              <a:rPr kumimoji="1" lang="en-US" altLang="ja-JP" sz="900" i="0" kern="12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© </a:t>
            </a:r>
            <a:r>
              <a:rPr lang="en-US" altLang="ja-JP" sz="900" i="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DLE</a:t>
            </a:r>
            <a:r>
              <a:rPr lang="ja-JP" altLang="en-US" sz="900" i="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900" i="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Inc.</a:t>
            </a:r>
            <a:r>
              <a:rPr kumimoji="1" lang="ja-JP" altLang="en-US" sz="900" i="0" kern="12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　</a:t>
            </a:r>
            <a:r>
              <a:rPr kumimoji="1" lang="en-US" altLang="ja-JP" sz="900" i="0" kern="12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Al</a:t>
            </a:r>
            <a:r>
              <a:rPr lang="en-US" altLang="ja-JP" sz="900" i="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 rights reserved.</a:t>
            </a:r>
            <a:endParaRPr lang="ja-JP" altLang="en-US" sz="900" i="0" dirty="0" smtClean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943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44185" y="-27480"/>
            <a:ext cx="12344123" cy="69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708903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192D7D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1608139" y="6577705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DD3FB55-E58E-46A2-847F-984550D1433C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192D7D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pPr/>
              <a:t>‹#›</a:t>
            </a:fld>
            <a:endParaRPr lang="ja-JP" altLang="en-US" sz="1400" dirty="0">
              <a:solidFill>
                <a:srgbClr val="192D7D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7945" y="6581004"/>
            <a:ext cx="2836086" cy="232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36000" bIns="36000" anchor="ctr"/>
          <a:lstStyle>
            <a:defPPr>
              <a:defRPr lang="ja-JP"/>
            </a:defPPr>
            <a:lvl1pPr>
              <a:lnSpc>
                <a:spcPct val="120000"/>
              </a:lnSpc>
              <a:defRPr sz="900" i="1"/>
            </a:lvl1pPr>
          </a:lstStyle>
          <a:p>
            <a:pPr algn="l">
              <a:defRPr/>
            </a:pPr>
            <a:r>
              <a:rPr lang="en-US" altLang="ja-JP" sz="900" i="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Copyright </a:t>
            </a:r>
            <a:r>
              <a:rPr kumimoji="1" lang="en-US" altLang="ja-JP" sz="900" i="0" kern="12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© </a:t>
            </a:r>
            <a:r>
              <a:rPr lang="en-US" altLang="ja-JP" sz="900" i="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DLE</a:t>
            </a:r>
            <a:r>
              <a:rPr lang="ja-JP" altLang="en-US" sz="900" i="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900" i="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Inc.</a:t>
            </a:r>
            <a:r>
              <a:rPr kumimoji="1" lang="ja-JP" altLang="en-US" sz="900" i="0" kern="12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　</a:t>
            </a:r>
            <a:r>
              <a:rPr kumimoji="1" lang="en-US" altLang="ja-JP" sz="900" i="0" kern="12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Al</a:t>
            </a:r>
            <a:r>
              <a:rPr lang="en-US" altLang="ja-JP" sz="900" i="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 rights reserved.</a:t>
            </a:r>
            <a:endParaRPr lang="ja-JP" altLang="en-US" sz="900" i="0" dirty="0" smtClean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873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2791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742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926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89786" y="1600203"/>
            <a:ext cx="53926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6862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95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11608139" y="6577705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DD3FB55-E58E-46A2-847F-984550D1433C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pPr/>
              <a:t>‹#›</a:t>
            </a:fld>
            <a:endParaRPr lang="ja-JP" altLang="en-US" sz="140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15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35199" y="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1608139" y="6577705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DD3FB55-E58E-46A2-847F-984550D1433C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pPr/>
              <a:t>‹#›</a:t>
            </a:fld>
            <a:endParaRPr lang="ja-JP" altLang="en-US" sz="140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941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</p:sldLayoutIdLst>
  <p:txStyles>
    <p:titleStyle>
      <a:lvl1pPr algn="l" defTabSz="914423" rtl="0" eaLnBrk="1" latinLnBrk="0" hangingPunct="1">
        <a:spcBef>
          <a:spcPct val="0"/>
        </a:spcBef>
        <a:buNone/>
        <a:defRPr kumimoji="1" sz="2800" b="1" kern="1200">
          <a:solidFill>
            <a:schemeClr val="tx2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</p:titleStyle>
    <p:bodyStyle>
      <a:lvl1pPr marL="342908" indent="-342908" algn="l" defTabSz="91442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rgbClr val="00418C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  <a:lvl2pPr marL="742969" indent="-285757" algn="l" defTabSz="91442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rgbClr val="00418C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2pPr>
      <a:lvl3pPr marL="1143028" indent="-228606" algn="l" defTabSz="91442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rgbClr val="00418C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3pPr>
      <a:lvl4pPr marL="1600240" indent="-228606" algn="l" defTabSz="91442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600" kern="1200">
          <a:solidFill>
            <a:srgbClr val="00418C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4pPr>
      <a:lvl5pPr marL="2057452" indent="-228606" algn="l" defTabSz="91442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400" kern="1200">
          <a:solidFill>
            <a:srgbClr val="00418C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5pPr>
      <a:lvl6pPr marL="2514663" indent="-228606" algn="l" defTabSz="91442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0" y="6073037"/>
            <a:ext cx="2467534" cy="5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4" y="154380"/>
            <a:ext cx="4076513" cy="542437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2168911" y="1235031"/>
            <a:ext cx="8022805" cy="961901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984567" y="2460928"/>
            <a:ext cx="63914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「ゲーム」「動画」</a:t>
            </a:r>
            <a:endParaRPr lang="en-US" altLang="ja-JP" sz="4400" b="1" dirty="0">
              <a:solidFill>
                <a:schemeClr val="tx1">
                  <a:lumMod val="50000"/>
                </a:schemeClr>
              </a:solidFill>
              <a:latin typeface="+mn-ea"/>
            </a:endParaRPr>
          </a:p>
          <a:p>
            <a:r>
              <a:rPr lang="ja-JP" altLang="en-US" sz="4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「</a:t>
            </a:r>
            <a:r>
              <a:rPr lang="ja-JP" altLang="en-US" sz="44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音楽」「マンガ」など</a:t>
            </a:r>
            <a:endParaRPr lang="en-US" altLang="ja-JP" sz="4400" b="1" dirty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2337923" y="1459218"/>
            <a:ext cx="7684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</a:rPr>
              <a:t>インターネットでできることいろいろ</a:t>
            </a:r>
          </a:p>
        </p:txBody>
      </p:sp>
      <p:sp>
        <p:nvSpPr>
          <p:cNvPr id="56" name="タイトル 1"/>
          <p:cNvSpPr>
            <a:spLocks noGrp="1"/>
          </p:cNvSpPr>
          <p:nvPr>
            <p:ph type="title"/>
          </p:nvPr>
        </p:nvSpPr>
        <p:spPr>
          <a:xfrm>
            <a:off x="299573" y="35850"/>
            <a:ext cx="11591078" cy="8888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インターネットとは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2023110" y="3907478"/>
            <a:ext cx="8168606" cy="2102720"/>
          </a:xfrm>
          <a:prstGeom prst="roundRect">
            <a:avLst/>
          </a:prstGeom>
          <a:noFill/>
          <a:ln w="38100">
            <a:solidFill>
              <a:srgbClr val="DF2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800" b="1" dirty="0" smtClean="0">
              <a:solidFill>
                <a:srgbClr val="DF2570"/>
              </a:solidFill>
            </a:endParaRPr>
          </a:p>
          <a:p>
            <a:pPr algn="ctr"/>
            <a:r>
              <a:rPr lang="ja-JP" altLang="en-US" sz="6000" b="1" dirty="0" smtClean="0">
                <a:solidFill>
                  <a:srgbClr val="DF2570"/>
                </a:solidFill>
              </a:rPr>
              <a:t>楽しみ</a:t>
            </a:r>
            <a:endParaRPr lang="en-US" altLang="ja-JP" sz="6000" b="1" dirty="0" smtClean="0">
              <a:solidFill>
                <a:srgbClr val="DF2570"/>
              </a:solidFill>
            </a:endParaRPr>
          </a:p>
          <a:p>
            <a:pPr algn="ctr"/>
            <a:r>
              <a:rPr lang="en-US" altLang="ja-JP" sz="4800" b="1" dirty="0" smtClean="0">
                <a:solidFill>
                  <a:srgbClr val="DF2570"/>
                </a:solidFill>
              </a:rPr>
              <a:t>(</a:t>
            </a:r>
            <a:r>
              <a:rPr lang="ja-JP" altLang="en-US" sz="4800" b="1" dirty="0" smtClean="0">
                <a:solidFill>
                  <a:srgbClr val="DF2570"/>
                </a:solidFill>
              </a:rPr>
              <a:t>エンタテインメント</a:t>
            </a:r>
            <a:r>
              <a:rPr lang="en-US" altLang="ja-JP" sz="4800" b="1" dirty="0" smtClean="0">
                <a:solidFill>
                  <a:srgbClr val="DF2570"/>
                </a:solidFill>
              </a:rPr>
              <a:t>)</a:t>
            </a:r>
            <a:endParaRPr lang="ja-JP" altLang="en-US" sz="4800" b="1" dirty="0">
              <a:solidFill>
                <a:srgbClr val="DF2570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99" y="4556025"/>
            <a:ext cx="2233828" cy="223382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84" y="4107648"/>
            <a:ext cx="2682205" cy="26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28" y="-1104771"/>
            <a:ext cx="9675208" cy="968140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0" y="154380"/>
            <a:ext cx="7135502" cy="542437"/>
          </a:xfrm>
          <a:prstGeom prst="rect">
            <a:avLst/>
          </a:prstGeom>
        </p:spPr>
      </p:pic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99573" y="35850"/>
            <a:ext cx="11591078" cy="8888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どうしてインターネットは便利なの？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2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1" y="251353"/>
            <a:ext cx="6547671" cy="654767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46" y="260879"/>
            <a:ext cx="6547671" cy="654767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0" y="154380"/>
            <a:ext cx="7135502" cy="542437"/>
          </a:xfrm>
          <a:prstGeom prst="rect">
            <a:avLst/>
          </a:prstGeom>
        </p:spPr>
      </p:pic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299573" y="35850"/>
            <a:ext cx="11591078" cy="8888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どうしてインターネットは便利なの？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7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0" y="154380"/>
            <a:ext cx="8178113" cy="54243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78380" y="1646005"/>
            <a:ext cx="88024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いやな思いをしたり</a:t>
            </a:r>
            <a:r>
              <a:rPr lang="ja-JP" altLang="en-US" sz="32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、危険な</a:t>
            </a:r>
            <a:r>
              <a:rPr lang="ja-JP" altLang="en-US" sz="32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ことになったり、</a:t>
            </a:r>
            <a:endParaRPr lang="en-US" altLang="ja-JP" sz="3200" b="1" dirty="0">
              <a:solidFill>
                <a:schemeClr val="tx1">
                  <a:lumMod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sz="32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人</a:t>
            </a:r>
            <a:r>
              <a:rPr lang="ja-JP" altLang="en-US" sz="32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をキズつけたり</a:t>
            </a:r>
            <a:r>
              <a:rPr lang="ja-JP" altLang="en-US" sz="32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してしまうことも</a:t>
            </a:r>
            <a:r>
              <a:rPr lang="en-US" altLang="ja-JP" sz="32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…</a:t>
            </a:r>
            <a:endParaRPr lang="ja-JP" altLang="en-US" sz="3200" b="1" dirty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589550" y="3760470"/>
            <a:ext cx="11189365" cy="2217420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b="1" dirty="0"/>
              <a:t>インターネットの使い方</a:t>
            </a:r>
            <a:r>
              <a:rPr lang="ja-JP" altLang="en-US" sz="4000" b="1" dirty="0" smtClean="0"/>
              <a:t>をまち</a:t>
            </a:r>
            <a:r>
              <a:rPr lang="ja-JP" altLang="en-US" sz="4000" b="1" dirty="0"/>
              <a:t>が</a:t>
            </a:r>
            <a:r>
              <a:rPr lang="ja-JP" altLang="en-US" sz="4000" b="1" dirty="0" smtClean="0"/>
              <a:t>わない</a:t>
            </a:r>
            <a:r>
              <a:rPr lang="ja-JP" altLang="en-US" sz="4000" b="1" dirty="0"/>
              <a:t>ため</a:t>
            </a:r>
            <a:r>
              <a:rPr lang="ja-JP" altLang="en-US" sz="4000" b="1" dirty="0" smtClean="0"/>
              <a:t>に</a:t>
            </a:r>
            <a:endParaRPr lang="en-US" altLang="ja-JP" sz="4000" b="1" dirty="0"/>
          </a:p>
          <a:p>
            <a:pPr algn="ctr">
              <a:lnSpc>
                <a:spcPct val="150000"/>
              </a:lnSpc>
            </a:pPr>
            <a:r>
              <a:rPr lang="ja-JP" altLang="en-US" sz="4000" b="1" dirty="0"/>
              <a:t>大事なことは？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01" y="571495"/>
            <a:ext cx="3718680" cy="371868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インターネットの使い方</a:t>
            </a:r>
            <a:r>
              <a:rPr lang="ja-JP" altLang="en-US" dirty="0" smtClean="0">
                <a:solidFill>
                  <a:schemeClr val="bg1"/>
                </a:solidFill>
              </a:rPr>
              <a:t>をまち</a:t>
            </a:r>
            <a:r>
              <a:rPr lang="ja-JP" altLang="en-US" dirty="0">
                <a:solidFill>
                  <a:schemeClr val="bg1"/>
                </a:solidFill>
              </a:rPr>
              <a:t>が</a:t>
            </a:r>
            <a:r>
              <a:rPr lang="ja-JP" altLang="en-US" dirty="0" smtClean="0">
                <a:solidFill>
                  <a:schemeClr val="bg1"/>
                </a:solidFill>
              </a:rPr>
              <a:t>う</a:t>
            </a:r>
            <a:r>
              <a:rPr lang="ja-JP" altLang="en-US" dirty="0">
                <a:solidFill>
                  <a:schemeClr val="bg1"/>
                </a:solidFill>
              </a:rPr>
              <a:t>と・・・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41180" y="1618295"/>
            <a:ext cx="107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き</a:t>
            </a:r>
            <a:r>
              <a:rPr lang="ja-JP" altLang="en-US" sz="1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けん</a:t>
            </a:r>
            <a:endParaRPr kumimoji="1" lang="ja-JP" altLang="en-US" sz="1400" b="1" dirty="0" smtClean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05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485746" y="2951957"/>
            <a:ext cx="9328199" cy="3112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982420" y="2377440"/>
            <a:ext cx="10334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b="1" dirty="0">
                <a:solidFill>
                  <a:srgbClr val="F70D77"/>
                </a:solidFill>
              </a:rPr>
              <a:t>上手な</a:t>
            </a:r>
            <a:r>
              <a:rPr lang="ja-JP" altLang="en-US" sz="6000" b="1" i="1" dirty="0">
                <a:solidFill>
                  <a:srgbClr val="F70D77"/>
                </a:solidFill>
              </a:rPr>
              <a:t>コミュニケーション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32" y="4016547"/>
            <a:ext cx="1678845" cy="23537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723" y="4016547"/>
            <a:ext cx="2199407" cy="234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8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06879" y="118755"/>
            <a:ext cx="9369629" cy="641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sz="2000" dirty="0">
                <a:solidFill>
                  <a:schemeClr val="accent6">
                    <a:lumMod val="25000"/>
                  </a:schemeClr>
                </a:solidFill>
              </a:rPr>
              <a:t>アニメーション</a:t>
            </a:r>
            <a:r>
              <a:rPr lang="ja-JP" altLang="en-US" sz="2000" dirty="0" smtClean="0">
                <a:solidFill>
                  <a:schemeClr val="accent6">
                    <a:lumMod val="25000"/>
                  </a:schemeClr>
                </a:solidFill>
              </a:rPr>
              <a:t>１</a:t>
            </a:r>
            <a:r>
              <a:rPr lang="ja-JP" altLang="en-US" dirty="0" smtClean="0">
                <a:solidFill>
                  <a:schemeClr val="accent6">
                    <a:lumMod val="25000"/>
                  </a:schemeClr>
                </a:solidFill>
              </a:rPr>
              <a:t>「</a:t>
            </a:r>
            <a:r>
              <a:rPr lang="ja-JP" altLang="en-US" dirty="0">
                <a:solidFill>
                  <a:schemeClr val="accent6">
                    <a:lumMod val="25000"/>
                  </a:schemeClr>
                </a:solidFill>
              </a:rPr>
              <a:t>上手なコミュニケーションって</a:t>
            </a:r>
            <a:r>
              <a:rPr lang="ja-JP" altLang="en-US" dirty="0" err="1">
                <a:solidFill>
                  <a:schemeClr val="accent6">
                    <a:lumMod val="25000"/>
                  </a:schemeClr>
                </a:solidFill>
              </a:rPr>
              <a:t>な</a:t>
            </a:r>
            <a:r>
              <a:rPr lang="ja-JP" altLang="en-US" dirty="0">
                <a:solidFill>
                  <a:schemeClr val="accent6">
                    <a:lumMod val="25000"/>
                  </a:schemeClr>
                </a:solidFill>
              </a:rPr>
              <a:t>あに？」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06880" y="123991"/>
            <a:ext cx="251360" cy="6412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mid01_dHLQ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2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2617470" y="2434590"/>
            <a:ext cx="7543800" cy="235458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120391" y="2836769"/>
            <a:ext cx="7989570" cy="1710242"/>
          </a:xfrm>
        </p:spPr>
        <p:txBody>
          <a:bodyPr/>
          <a:lstStyle/>
          <a:p>
            <a:r>
              <a:rPr kumimoji="1" lang="ja-JP" altLang="en-US" sz="4400" dirty="0" smtClean="0">
                <a:solidFill>
                  <a:srgbClr val="F70D77"/>
                </a:solidFill>
              </a:rPr>
              <a:t>コミュニケーションって、</a:t>
            </a:r>
            <a:r>
              <a:rPr kumimoji="1" lang="en-US" altLang="ja-JP" sz="4400" dirty="0" smtClean="0">
                <a:solidFill>
                  <a:srgbClr val="F70D77"/>
                </a:solidFill>
              </a:rPr>
              <a:t/>
            </a:r>
            <a:br>
              <a:rPr kumimoji="1" lang="en-US" altLang="ja-JP" sz="4400" dirty="0" smtClean="0">
                <a:solidFill>
                  <a:srgbClr val="F70D77"/>
                </a:solidFill>
              </a:rPr>
            </a:br>
            <a:r>
              <a:rPr kumimoji="1" lang="ja-JP" altLang="en-US" sz="4400" dirty="0" smtClean="0">
                <a:solidFill>
                  <a:srgbClr val="F70D77"/>
                </a:solidFill>
              </a:rPr>
              <a:t>なんだろう</a:t>
            </a:r>
            <a:endParaRPr kumimoji="1" lang="ja-JP" altLang="en-US" sz="4400" dirty="0">
              <a:solidFill>
                <a:srgbClr val="F70D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564" y="3340638"/>
            <a:ext cx="2343150" cy="23431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0" y="3174555"/>
            <a:ext cx="2467275" cy="2467275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2411014" y="4292774"/>
            <a:ext cx="7361636" cy="2955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3509010" y="4962169"/>
            <a:ext cx="4217670" cy="2955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1518580" y="879922"/>
            <a:ext cx="9187535" cy="1919248"/>
          </a:xfrm>
          <a:prstGeom prst="roundRect">
            <a:avLst/>
          </a:prstGeom>
          <a:solidFill>
            <a:srgbClr val="DF2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26000"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</a:rPr>
              <a:t>自分</a:t>
            </a:r>
            <a:r>
              <a:rPr lang="ja-JP" altLang="en-US" sz="4000" b="1" dirty="0" smtClean="0">
                <a:solidFill>
                  <a:schemeClr val="bg1"/>
                </a:solidFill>
              </a:rPr>
              <a:t>の気持ちや意見を伝えたり、</a:t>
            </a:r>
            <a:endParaRPr lang="en-US" altLang="ja-JP" sz="4000" b="1" dirty="0" smtClean="0">
              <a:solidFill>
                <a:schemeClr val="bg1"/>
              </a:solidFill>
            </a:endParaRPr>
          </a:p>
          <a:p>
            <a:pPr algn="ctr">
              <a:spcBef>
                <a:spcPts val="1800"/>
              </a:spcBef>
            </a:pPr>
            <a:r>
              <a:rPr lang="ja-JP" altLang="en-US" sz="4000" b="1" dirty="0" smtClean="0">
                <a:solidFill>
                  <a:schemeClr val="bg1"/>
                </a:solidFill>
              </a:rPr>
              <a:t>相手の気持ちや意見を理解すること</a:t>
            </a:r>
            <a:endParaRPr lang="ja-JP" altLang="en-US" sz="4000" b="1" dirty="0">
              <a:solidFill>
                <a:schemeClr val="bg1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3" y="154380"/>
            <a:ext cx="4857959" cy="542437"/>
          </a:xfrm>
          <a:prstGeom prst="rect">
            <a:avLst/>
          </a:prstGeom>
        </p:spPr>
      </p:pic>
      <p:sp>
        <p:nvSpPr>
          <p:cNvPr id="8" name="二等辺三角形 7"/>
          <p:cNvSpPr/>
          <p:nvPr/>
        </p:nvSpPr>
        <p:spPr>
          <a:xfrm rot="10800000">
            <a:off x="1771650" y="2876052"/>
            <a:ext cx="8607384" cy="293958"/>
          </a:xfrm>
          <a:prstGeom prst="triangle">
            <a:avLst/>
          </a:prstGeom>
          <a:solidFill>
            <a:srgbClr val="DF2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248670" y="17060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solidFill>
                  <a:schemeClr val="bg1"/>
                </a:solidFill>
                <a:latin typeface="+mn-ea"/>
              </a:rPr>
              <a:t>りかい</a:t>
            </a: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コミュニケーションとは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638854" y="3229314"/>
            <a:ext cx="10996038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00"/>
              </a:lnSpc>
            </a:pPr>
            <a:r>
              <a:rPr lang="ja-JP" altLang="en-US" sz="3600" dirty="0">
                <a:solidFill>
                  <a:schemeClr val="tx1">
                    <a:lumMod val="50000"/>
                  </a:schemeClr>
                </a:solidFill>
              </a:rPr>
              <a:t>相手が受け取りやすいように</a:t>
            </a:r>
            <a:r>
              <a:rPr lang="ja-JP" altLang="en-US" sz="3600" dirty="0" smtClean="0">
                <a:solidFill>
                  <a:schemeClr val="tx1">
                    <a:lumMod val="50000"/>
                  </a:schemeClr>
                </a:solidFill>
              </a:rPr>
              <a:t>、</a:t>
            </a:r>
            <a:endParaRPr lang="en-US" altLang="ja-JP" sz="36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ts val="5500"/>
              </a:lnSpc>
            </a:pP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身ぶり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や手ぶり、声のトーンなど</a:t>
            </a:r>
            <a:r>
              <a:rPr lang="ja-JP" altLang="en-US" sz="3600" dirty="0">
                <a:solidFill>
                  <a:schemeClr val="tx1">
                    <a:lumMod val="50000"/>
                  </a:schemeClr>
                </a:solidFill>
              </a:rPr>
              <a:t>を</a:t>
            </a:r>
            <a:endParaRPr lang="en-US" altLang="ja-JP" sz="3600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ts val="5500"/>
              </a:lnSpc>
            </a:pP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工夫して伝えること</a:t>
            </a:r>
            <a:r>
              <a:rPr lang="ja-JP" altLang="en-US" sz="3600" dirty="0">
                <a:solidFill>
                  <a:schemeClr val="tx1">
                    <a:lumMod val="50000"/>
                  </a:schemeClr>
                </a:solidFill>
              </a:rPr>
              <a:t>が</a:t>
            </a:r>
            <a:r>
              <a:rPr lang="ja-JP" altLang="en-US" sz="3600" dirty="0" smtClean="0">
                <a:solidFill>
                  <a:schemeClr val="tx1">
                    <a:lumMod val="50000"/>
                  </a:schemeClr>
                </a:solidFill>
              </a:rPr>
              <a:t>、</a:t>
            </a:r>
            <a:endParaRPr lang="en-US" altLang="ja-JP" sz="36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ts val="5500"/>
              </a:lnSpc>
            </a:pPr>
            <a:r>
              <a:rPr lang="ja-JP" altLang="en-US" sz="3600" dirty="0" smtClean="0">
                <a:solidFill>
                  <a:schemeClr val="tx1">
                    <a:lumMod val="50000"/>
                  </a:schemeClr>
                </a:solidFill>
              </a:rPr>
              <a:t>楽しい</a:t>
            </a:r>
            <a:r>
              <a:rPr lang="ja-JP" altLang="en-US" sz="3600" dirty="0">
                <a:solidFill>
                  <a:schemeClr val="tx1">
                    <a:lumMod val="50000"/>
                  </a:schemeClr>
                </a:solidFill>
              </a:rPr>
              <a:t>コミュニケーション</a:t>
            </a:r>
            <a:r>
              <a:rPr lang="ja-JP" altLang="en-US" sz="3600" dirty="0" smtClean="0">
                <a:solidFill>
                  <a:schemeClr val="tx1">
                    <a:lumMod val="50000"/>
                  </a:schemeClr>
                </a:solidFill>
              </a:rPr>
              <a:t>の重要</a:t>
            </a:r>
            <a:r>
              <a:rPr lang="ja-JP" altLang="en-US" sz="3600" dirty="0">
                <a:solidFill>
                  <a:schemeClr val="tx1">
                    <a:lumMod val="50000"/>
                  </a:schemeClr>
                </a:solidFill>
              </a:rPr>
              <a:t>ポイント</a:t>
            </a:r>
          </a:p>
        </p:txBody>
      </p:sp>
    </p:spTree>
    <p:extLst>
      <p:ext uri="{BB962C8B-B14F-4D97-AF65-F5344CB8AC3E}">
        <p14:creationId xmlns:p14="http://schemas.microsoft.com/office/powerpoint/2010/main" val="34014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4" grpId="0" animBg="1"/>
      <p:bldP spid="8" grpId="0" animBg="1"/>
      <p:bldP spid="3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46" y="2004515"/>
            <a:ext cx="5344476" cy="534447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33" y="2128377"/>
            <a:ext cx="4996438" cy="499643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80" y="2045621"/>
            <a:ext cx="5249880" cy="5249880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>
          <a:xfrm>
            <a:off x="1244421" y="2420334"/>
            <a:ext cx="9627730" cy="2293211"/>
          </a:xfrm>
          <a:prstGeom prst="roundRect">
            <a:avLst/>
          </a:prstGeom>
          <a:solidFill>
            <a:srgbClr val="F70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1426418" y="1017210"/>
            <a:ext cx="9187536" cy="699041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3200" b="1" dirty="0"/>
              <a:t>インターネットのコミュニケーション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410590" y="1897114"/>
            <a:ext cx="9219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tx1">
                    <a:lumMod val="50000"/>
                  </a:schemeClr>
                </a:solidFill>
              </a:rPr>
              <a:t>メール、メッセージ、ブログ</a:t>
            </a:r>
            <a:r>
              <a:rPr lang="ja-JP" altLang="en-US" sz="3200" dirty="0" smtClean="0">
                <a:solidFill>
                  <a:schemeClr val="tx1">
                    <a:lumMod val="50000"/>
                  </a:schemeClr>
                </a:solidFill>
              </a:rPr>
              <a:t>、</a:t>
            </a:r>
            <a:r>
              <a:rPr lang="ja-JP" altLang="en-US" sz="3200" dirty="0">
                <a:solidFill>
                  <a:schemeClr val="tx1">
                    <a:lumMod val="50000"/>
                  </a:schemeClr>
                </a:solidFill>
              </a:rPr>
              <a:t>掲示</a:t>
            </a:r>
            <a:r>
              <a:rPr lang="ja-JP" altLang="en-US" sz="3200" dirty="0" smtClean="0">
                <a:solidFill>
                  <a:schemeClr val="tx1">
                    <a:lumMod val="50000"/>
                  </a:schemeClr>
                </a:solidFill>
              </a:rPr>
              <a:t>板</a:t>
            </a:r>
            <a:r>
              <a:rPr lang="ja-JP" altLang="en-US" sz="3200" dirty="0">
                <a:solidFill>
                  <a:schemeClr val="tx1">
                    <a:lumMod val="50000"/>
                  </a:schemeClr>
                </a:solidFill>
              </a:rPr>
              <a:t>、</a:t>
            </a:r>
            <a:r>
              <a:rPr lang="en-US" altLang="ja-JP" sz="3200" dirty="0">
                <a:solidFill>
                  <a:schemeClr val="tx1">
                    <a:lumMod val="50000"/>
                  </a:schemeClr>
                </a:solidFill>
              </a:rPr>
              <a:t>SNS</a:t>
            </a:r>
            <a:r>
              <a:rPr lang="ja-JP" altLang="en-US" sz="3200" dirty="0">
                <a:solidFill>
                  <a:schemeClr val="tx1">
                    <a:lumMod val="50000"/>
                  </a:schemeClr>
                </a:solidFill>
              </a:rPr>
              <a:t>など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3" y="154380"/>
            <a:ext cx="4857959" cy="542437"/>
          </a:xfrm>
          <a:prstGeom prst="rect">
            <a:avLst/>
          </a:prstGeom>
        </p:spPr>
      </p:pic>
      <p:sp>
        <p:nvSpPr>
          <p:cNvPr id="15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コミュニケーションとは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71429" y="3059107"/>
            <a:ext cx="8523563" cy="1114902"/>
          </a:xfrm>
          <a:prstGeom prst="rect">
            <a:avLst/>
          </a:prstGeom>
          <a:noFill/>
        </p:spPr>
        <p:txBody>
          <a:bodyPr wrap="square" tIns="144000" rtlCol="0">
            <a:spAutoFit/>
          </a:bodyPr>
          <a:lstStyle/>
          <a:p>
            <a:pPr algn="ctr"/>
            <a:r>
              <a:rPr kumimoji="1" lang="ja-JP" altLang="en-US" sz="6000" b="1" dirty="0" smtClean="0">
                <a:solidFill>
                  <a:schemeClr val="bg1"/>
                </a:solidFill>
                <a:latin typeface="+mn-ea"/>
              </a:rPr>
              <a:t>文字だけのものが多い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61432" y="1722496"/>
            <a:ext cx="1079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000000"/>
                </a:solidFill>
                <a:latin typeface="+mn-ea"/>
              </a:rPr>
              <a:t>けいじばん</a:t>
            </a:r>
            <a:endParaRPr kumimoji="1" lang="ja-JP" altLang="en-US" sz="1200" dirty="0" smtClean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171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3" y="154380"/>
            <a:ext cx="4086994" cy="54243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1501344" y="1028701"/>
            <a:ext cx="9187535" cy="1725930"/>
          </a:xfrm>
          <a:prstGeom prst="roundRect">
            <a:avLst>
              <a:gd name="adj" fmla="val 13955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500"/>
              </a:lnSpc>
            </a:pP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インターネットにつながっていれば</a:t>
            </a:r>
            <a:endParaRPr lang="en-US" altLang="ja-JP" sz="3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ts val="5500"/>
              </a:lnSpc>
            </a:pP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    世界中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どこに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でも すぐにとど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き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ます。</a:t>
            </a:r>
            <a:endParaRPr lang="ja-JP" alt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メールやメッセージ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39" y="2655387"/>
            <a:ext cx="3745412" cy="3745412"/>
          </a:xfrm>
          <a:prstGeom prst="rect">
            <a:avLst/>
          </a:prstGeom>
        </p:spPr>
      </p:pic>
      <p:pic>
        <p:nvPicPr>
          <p:cNvPr id="14" name="図 13" descr="図形, 四角形&#10;&#10;自動的に生成された説明">
            <a:extLst>
              <a:ext uri="{FF2B5EF4-FFF2-40B4-BE49-F238E27FC236}">
                <a16:creationId xmlns:a16="http://schemas.microsoft.com/office/drawing/2014/main" id="{5123E5D4-BFB1-465D-96AF-D6E7D42AC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40" y="3510423"/>
            <a:ext cx="3317882" cy="2035339"/>
          </a:xfrm>
          <a:prstGeom prst="rect">
            <a:avLst/>
          </a:prstGeom>
        </p:spPr>
      </p:pic>
      <p:pic>
        <p:nvPicPr>
          <p:cNvPr id="17" name="図 16" descr="モニター画面に映る文字のロゴ&#10;&#10;低い精度で自動的に生成された説明">
            <a:extLst>
              <a:ext uri="{FF2B5EF4-FFF2-40B4-BE49-F238E27FC236}">
                <a16:creationId xmlns:a16="http://schemas.microsoft.com/office/drawing/2014/main" id="{1D388536-9117-4C00-80C8-4CC5094B1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252" y="3282975"/>
            <a:ext cx="3160195" cy="2490233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 rot="246339">
            <a:off x="8527296" y="3883260"/>
            <a:ext cx="2198048" cy="1311708"/>
          </a:xfrm>
          <a:prstGeom prst="roundRect">
            <a:avLst>
              <a:gd name="adj" fmla="val 18003"/>
            </a:avLst>
          </a:prstGeom>
          <a:solidFill>
            <a:srgbClr val="9BD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7"/>
          <a:srcRect l="13745" t="20098" r="11646" b="42753"/>
          <a:stretch/>
        </p:blipFill>
        <p:spPr>
          <a:xfrm>
            <a:off x="1450216" y="3578155"/>
            <a:ext cx="1679029" cy="1078938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/>
          <a:srcRect l="13745" t="20098" r="11646" b="42753"/>
          <a:stretch/>
        </p:blipFill>
        <p:spPr>
          <a:xfrm rot="172534">
            <a:off x="8798310" y="3999644"/>
            <a:ext cx="1679029" cy="107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2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54" y="4316635"/>
            <a:ext cx="2394299" cy="239429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79622" y="864826"/>
            <a:ext cx="64043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2060"/>
                </a:solidFill>
                <a:latin typeface="+mn-ea"/>
              </a:rPr>
              <a:t>1.</a:t>
            </a:r>
            <a:r>
              <a:rPr kumimoji="1" lang="ja-JP" altLang="en-US" sz="4400" b="1" dirty="0" smtClean="0">
                <a:solidFill>
                  <a:srgbClr val="002060"/>
                </a:solidFill>
                <a:latin typeface="+mn-ea"/>
              </a:rPr>
              <a:t>電気</a:t>
            </a:r>
            <a:r>
              <a:rPr lang="ja-JP" altLang="en-US" sz="4400" b="1" dirty="0" smtClean="0">
                <a:solidFill>
                  <a:srgbClr val="002060"/>
                </a:solidFill>
                <a:latin typeface="+mn-ea"/>
              </a:rPr>
              <a:t>を売っている会社</a:t>
            </a:r>
            <a:endParaRPr lang="en-US" altLang="ja-JP" sz="4400" b="1" dirty="0" smtClean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79622" y="2997654"/>
            <a:ext cx="6968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2060"/>
                </a:solidFill>
                <a:latin typeface="+mn-ea"/>
              </a:rPr>
              <a:t>2.</a:t>
            </a:r>
            <a:r>
              <a:rPr lang="ja-JP" altLang="en-US" sz="4400" b="1" dirty="0" smtClean="0">
                <a:solidFill>
                  <a:srgbClr val="002060"/>
                </a:solidFill>
                <a:latin typeface="+mn-ea"/>
              </a:rPr>
              <a:t>電車を</a:t>
            </a:r>
            <a:r>
              <a:rPr lang="ja-JP" altLang="en-US" sz="4400" b="1" dirty="0">
                <a:solidFill>
                  <a:srgbClr val="002060"/>
                </a:solidFill>
                <a:latin typeface="+mn-ea"/>
              </a:rPr>
              <a:t>走</a:t>
            </a:r>
            <a:r>
              <a:rPr lang="ja-JP" altLang="en-US" sz="4400" b="1" dirty="0" smtClean="0">
                <a:solidFill>
                  <a:srgbClr val="002060"/>
                </a:solidFill>
                <a:latin typeface="+mn-ea"/>
              </a:rPr>
              <a:t>らせている会社</a:t>
            </a:r>
            <a:endParaRPr kumimoji="1" lang="ja-JP" altLang="en-US" sz="4400" b="1" dirty="0" smtClean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79623" y="4790509"/>
            <a:ext cx="69685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2060"/>
                </a:solidFill>
                <a:latin typeface="+mn-ea"/>
              </a:rPr>
              <a:t>3.</a:t>
            </a:r>
            <a:r>
              <a:rPr lang="ja-JP" altLang="en-US" sz="4400" b="1" dirty="0" smtClean="0">
                <a:solidFill>
                  <a:srgbClr val="002060"/>
                </a:solidFill>
                <a:latin typeface="+mn-ea"/>
              </a:rPr>
              <a:t>電話やインターネットの</a:t>
            </a:r>
            <a:endParaRPr lang="en-US" altLang="ja-JP" sz="4400" b="1" dirty="0" smtClean="0">
              <a:solidFill>
                <a:srgbClr val="002060"/>
              </a:solidFill>
              <a:latin typeface="+mn-ea"/>
            </a:endParaRPr>
          </a:p>
          <a:p>
            <a:r>
              <a:rPr lang="ja-JP" altLang="en-US" sz="4400" b="1" dirty="0">
                <a:solidFill>
                  <a:srgbClr val="002060"/>
                </a:solidFill>
                <a:latin typeface="+mn-ea"/>
              </a:rPr>
              <a:t>　</a:t>
            </a:r>
            <a:r>
              <a:rPr lang="ja-JP" altLang="en-US" sz="4400" b="1" dirty="0" smtClean="0">
                <a:solidFill>
                  <a:srgbClr val="002060"/>
                </a:solidFill>
                <a:latin typeface="+mn-ea"/>
              </a:rPr>
              <a:t>サービスをしている会社</a:t>
            </a:r>
            <a:endParaRPr lang="en-US" altLang="ja-JP" sz="4400" b="1" dirty="0" smtClean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64" y="60884"/>
            <a:ext cx="2377327" cy="237732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8" y="2185226"/>
            <a:ext cx="2394299" cy="239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01" y="1219200"/>
            <a:ext cx="5600700" cy="5600700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990706" y="1124208"/>
            <a:ext cx="10121025" cy="561263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3200" b="1" dirty="0" smtClean="0"/>
              <a:t>メールやメッセージの</a:t>
            </a:r>
            <a:r>
              <a:rPr lang="ja-JP" altLang="en-US" sz="3200" b="1" dirty="0"/>
              <a:t>良いところ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990706" y="2088263"/>
            <a:ext cx="5421524" cy="3964848"/>
          </a:xfrm>
          <a:prstGeom prst="roundRect">
            <a:avLst>
              <a:gd name="adj" fmla="val 9057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  遠く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にいる人とでも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、</a:t>
            </a:r>
            <a:endParaRPr lang="en-US" altLang="ja-JP" sz="3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  いつ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でも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好きなときに</a:t>
            </a:r>
            <a:endParaRPr lang="en-US" altLang="ja-JP" sz="36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  コミュニケーションが</a:t>
            </a:r>
            <a:endParaRPr lang="en-US" altLang="ja-JP" sz="36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800" b="1" dirty="0" smtClean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できる</a:t>
            </a:r>
            <a:endParaRPr lang="ja-JP" alt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3" y="154380"/>
            <a:ext cx="4086994" cy="542437"/>
          </a:xfrm>
          <a:prstGeom prst="rect">
            <a:avLst/>
          </a:prstGeom>
        </p:spPr>
      </p:pic>
      <p:sp>
        <p:nvSpPr>
          <p:cNvPr id="21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メールやメッセージ</a:t>
            </a:r>
          </a:p>
        </p:txBody>
      </p:sp>
    </p:spTree>
    <p:extLst>
      <p:ext uri="{BB962C8B-B14F-4D97-AF65-F5344CB8AC3E}">
        <p14:creationId xmlns:p14="http://schemas.microsoft.com/office/powerpoint/2010/main" val="294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15" y="1292910"/>
            <a:ext cx="5429250" cy="5429250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990706" y="1124208"/>
            <a:ext cx="10121025" cy="561263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3200" b="1" dirty="0" smtClean="0"/>
              <a:t>メールやメッセージの</a:t>
            </a:r>
            <a:r>
              <a:rPr lang="ja-JP" altLang="en-US" sz="3200" b="1" dirty="0"/>
              <a:t>良いところ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1105006" y="2214277"/>
            <a:ext cx="5421524" cy="3586517"/>
          </a:xfrm>
          <a:prstGeom prst="roundRect">
            <a:avLst>
              <a:gd name="adj" fmla="val 9057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時間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、場所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など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正確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な</a:t>
            </a:r>
            <a:endParaRPr lang="en-US" altLang="ja-JP" sz="3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情報のやりとりができる</a:t>
            </a:r>
            <a:endParaRPr lang="ja-JP" alt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3" y="154380"/>
            <a:ext cx="4086994" cy="542437"/>
          </a:xfrm>
          <a:prstGeom prst="rect">
            <a:avLst/>
          </a:prstGeom>
        </p:spPr>
      </p:pic>
      <p:sp>
        <p:nvSpPr>
          <p:cNvPr id="21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メールやメッセージ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14960" y="399149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じょうほう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27658" y="318137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せいかく</a:t>
            </a:r>
            <a:endParaRPr kumimoji="1" lang="ja-JP" altLang="en-US" sz="1400" b="1" dirty="0" smtClean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296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60" y="1469583"/>
            <a:ext cx="5075903" cy="5075903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990706" y="1124208"/>
            <a:ext cx="10121025" cy="561263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3200" b="1" dirty="0" smtClean="0"/>
              <a:t>メールやメッセージの</a:t>
            </a:r>
            <a:r>
              <a:rPr lang="ja-JP" altLang="en-US" sz="3200" b="1" dirty="0"/>
              <a:t>良いところ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1105006" y="2214277"/>
            <a:ext cx="5421524" cy="3586517"/>
          </a:xfrm>
          <a:prstGeom prst="roundRect">
            <a:avLst>
              <a:gd name="adj" fmla="val 9057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うまく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言えないことを</a:t>
            </a:r>
            <a:endParaRPr lang="en-US" altLang="ja-JP" sz="36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  文字で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なら言える</a:t>
            </a:r>
            <a:endParaRPr lang="en-US" altLang="ja-JP" sz="3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場合も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ある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3" y="154380"/>
            <a:ext cx="4086994" cy="542437"/>
          </a:xfrm>
          <a:prstGeom prst="rect">
            <a:avLst/>
          </a:prstGeom>
        </p:spPr>
      </p:pic>
      <p:sp>
        <p:nvSpPr>
          <p:cNvPr id="21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メールやメッセージ</a:t>
            </a:r>
          </a:p>
        </p:txBody>
      </p:sp>
    </p:spTree>
    <p:extLst>
      <p:ext uri="{BB962C8B-B14F-4D97-AF65-F5344CB8AC3E}">
        <p14:creationId xmlns:p14="http://schemas.microsoft.com/office/powerpoint/2010/main" val="27095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6879" y="118755"/>
            <a:ext cx="9048995" cy="641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06880" y="123991"/>
            <a:ext cx="251360" cy="6412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sz="2000" dirty="0">
                <a:solidFill>
                  <a:schemeClr val="accent6">
                    <a:lumMod val="25000"/>
                  </a:schemeClr>
                </a:solidFill>
              </a:rPr>
              <a:t>アニメーション</a:t>
            </a:r>
            <a:r>
              <a:rPr lang="ja-JP" altLang="en-US" sz="2000" dirty="0" smtClean="0">
                <a:solidFill>
                  <a:schemeClr val="accent6">
                    <a:lumMod val="25000"/>
                  </a:schemeClr>
                </a:solidFill>
              </a:rPr>
              <a:t>２</a:t>
            </a:r>
            <a:r>
              <a:rPr lang="ja-JP" altLang="en-US" dirty="0" smtClean="0">
                <a:solidFill>
                  <a:schemeClr val="accent6">
                    <a:lumMod val="25000"/>
                  </a:schemeClr>
                </a:solidFill>
              </a:rPr>
              <a:t>「</a:t>
            </a:r>
            <a:r>
              <a:rPr lang="ja-JP" altLang="en-US" dirty="0">
                <a:solidFill>
                  <a:schemeClr val="accent6">
                    <a:lumMod val="25000"/>
                  </a:schemeClr>
                </a:solidFill>
              </a:rPr>
              <a:t>上手にメールやメッセージ</a:t>
            </a:r>
            <a:r>
              <a:rPr lang="ja-JP" altLang="en-US" dirty="0" smtClean="0">
                <a:solidFill>
                  <a:schemeClr val="accent6">
                    <a:lumMod val="25000"/>
                  </a:schemeClr>
                </a:solidFill>
              </a:rPr>
              <a:t>を</a:t>
            </a:r>
            <a:r>
              <a:rPr lang="ja-JP" altLang="en-US" dirty="0">
                <a:solidFill>
                  <a:schemeClr val="accent6">
                    <a:lumMod val="25000"/>
                  </a:schemeClr>
                </a:solidFill>
              </a:rPr>
              <a:t>送</a:t>
            </a:r>
            <a:r>
              <a:rPr lang="ja-JP" altLang="en-US" dirty="0" smtClean="0">
                <a:solidFill>
                  <a:schemeClr val="accent6">
                    <a:lumMod val="25000"/>
                  </a:schemeClr>
                </a:solidFill>
              </a:rPr>
              <a:t>ろう」</a:t>
            </a:r>
            <a:endParaRPr lang="ja-JP" alt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2" name="mid02_dHLQ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0" y="154380"/>
            <a:ext cx="5564279" cy="54243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477" y="2736358"/>
            <a:ext cx="2142916" cy="228649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481" y="2734905"/>
            <a:ext cx="2144360" cy="2286614"/>
          </a:xfrm>
          <a:prstGeom prst="rect">
            <a:avLst/>
          </a:prstGeom>
        </p:spPr>
      </p:pic>
      <p:sp>
        <p:nvSpPr>
          <p:cNvPr id="20" name="角丸四角形吹き出し 19"/>
          <p:cNvSpPr/>
          <p:nvPr/>
        </p:nvSpPr>
        <p:spPr>
          <a:xfrm>
            <a:off x="3413053" y="1448504"/>
            <a:ext cx="5113106" cy="1286401"/>
          </a:xfrm>
          <a:prstGeom prst="wedgeRoundRectCallout">
            <a:avLst>
              <a:gd name="adj1" fmla="val -49783"/>
              <a:gd name="adj2" fmla="val 77678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600" b="1" dirty="0">
                <a:solidFill>
                  <a:srgbClr val="000000"/>
                </a:solidFill>
              </a:rPr>
              <a:t>今、来い、土手</a:t>
            </a:r>
          </a:p>
        </p:txBody>
      </p:sp>
      <p:sp>
        <p:nvSpPr>
          <p:cNvPr id="21" name="角丸四角形吹き出し 20"/>
          <p:cNvSpPr/>
          <p:nvPr/>
        </p:nvSpPr>
        <p:spPr>
          <a:xfrm>
            <a:off x="3413052" y="3569556"/>
            <a:ext cx="5113105" cy="2031098"/>
          </a:xfrm>
          <a:prstGeom prst="wedgeRoundRectCallout">
            <a:avLst>
              <a:gd name="adj1" fmla="val 51835"/>
              <a:gd name="adj2" fmla="val -70426"/>
              <a:gd name="adj3" fmla="val 16667"/>
            </a:avLst>
          </a:prstGeom>
          <a:solidFill>
            <a:srgbClr val="F3AFCB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3600" b="1" dirty="0">
                <a:solidFill>
                  <a:srgbClr val="000000"/>
                </a:solidFill>
              </a:rPr>
              <a:t>　何</a:t>
            </a:r>
            <a:r>
              <a:rPr lang="ja-JP" altLang="en-US" sz="3600" b="1" dirty="0" smtClean="0">
                <a:solidFill>
                  <a:srgbClr val="000000"/>
                </a:solidFill>
              </a:rPr>
              <a:t>？</a:t>
            </a:r>
            <a:r>
              <a:rPr lang="ja-JP" altLang="en-US" sz="3600" b="1" dirty="0">
                <a:solidFill>
                  <a:srgbClr val="000000"/>
                </a:solidFill>
              </a:rPr>
              <a:t>土手ってどこ？</a:t>
            </a:r>
            <a:endParaRPr lang="en-US" altLang="ja-JP" sz="3600" b="1" dirty="0">
              <a:solidFill>
                <a:srgbClr val="000000"/>
              </a:solidFill>
            </a:endParaRPr>
          </a:p>
          <a:p>
            <a:pPr lvl="0"/>
            <a:r>
              <a:rPr lang="ja-JP" altLang="en-US" sz="3600" b="1" dirty="0">
                <a:solidFill>
                  <a:srgbClr val="000000"/>
                </a:solidFill>
              </a:rPr>
              <a:t>　今</a:t>
            </a:r>
            <a:r>
              <a:rPr lang="ja-JP" altLang="en-US" sz="3600" b="1" dirty="0" smtClean="0">
                <a:solidFill>
                  <a:srgbClr val="000000"/>
                </a:solidFill>
              </a:rPr>
              <a:t>すぐ</a:t>
            </a:r>
            <a:r>
              <a:rPr lang="ja-JP" altLang="en-US" sz="3600" b="1" dirty="0">
                <a:solidFill>
                  <a:srgbClr val="000000"/>
                </a:solidFill>
              </a:rPr>
              <a:t>？</a:t>
            </a:r>
            <a:endParaRPr lang="en-US" altLang="ja-JP" sz="3600" b="1" dirty="0">
              <a:solidFill>
                <a:srgbClr val="000000"/>
              </a:solidFill>
            </a:endParaRPr>
          </a:p>
          <a:p>
            <a:pPr lvl="0"/>
            <a:r>
              <a:rPr lang="ja-JP" altLang="en-US" sz="3600" b="1" dirty="0">
                <a:solidFill>
                  <a:srgbClr val="000000"/>
                </a:solidFill>
              </a:rPr>
              <a:t>　</a:t>
            </a:r>
            <a:r>
              <a:rPr lang="ja-JP" altLang="en-US" sz="3600" b="1" dirty="0" smtClean="0">
                <a:solidFill>
                  <a:srgbClr val="000000"/>
                </a:solidFill>
              </a:rPr>
              <a:t>わかんない</a:t>
            </a:r>
            <a:endParaRPr lang="ja-JP" altLang="en-US" sz="3600" b="1" dirty="0">
              <a:solidFill>
                <a:srgbClr val="000000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604" y="2739514"/>
            <a:ext cx="1630878" cy="2286491"/>
          </a:xfrm>
          <a:prstGeom prst="rect">
            <a:avLst/>
          </a:prstGeo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299573" y="35841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コ三</a:t>
            </a:r>
            <a:r>
              <a:rPr lang="ja-JP" altLang="en-US" dirty="0" err="1">
                <a:solidFill>
                  <a:schemeClr val="bg1"/>
                </a:solidFill>
              </a:rPr>
              <a:t>ーと</a:t>
            </a:r>
            <a:r>
              <a:rPr lang="ja-JP" altLang="en-US" dirty="0">
                <a:solidFill>
                  <a:schemeClr val="bg1"/>
                </a:solidFill>
              </a:rPr>
              <a:t>ニケーの失敗メール</a:t>
            </a:r>
          </a:p>
        </p:txBody>
      </p:sp>
    </p:spTree>
    <p:extLst>
      <p:ext uri="{BB962C8B-B14F-4D97-AF65-F5344CB8AC3E}">
        <p14:creationId xmlns:p14="http://schemas.microsoft.com/office/powerpoint/2010/main" val="367492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71" y="2415697"/>
            <a:ext cx="1630878" cy="2286491"/>
          </a:xfrm>
          <a:prstGeom prst="rect">
            <a:avLst/>
          </a:prstGeom>
        </p:spPr>
      </p:pic>
      <p:sp>
        <p:nvSpPr>
          <p:cNvPr id="15" name="角丸四角形吹き出し 14"/>
          <p:cNvSpPr/>
          <p:nvPr/>
        </p:nvSpPr>
        <p:spPr>
          <a:xfrm>
            <a:off x="2073349" y="1043180"/>
            <a:ext cx="7580046" cy="1786261"/>
          </a:xfrm>
          <a:prstGeom prst="wedgeRoundRectCallout">
            <a:avLst>
              <a:gd name="adj1" fmla="val -46592"/>
              <a:gd name="adj2" fmla="val 6914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3200" b="1" dirty="0" smtClean="0">
                <a:solidFill>
                  <a:srgbClr val="000000"/>
                </a:solidFill>
              </a:rPr>
              <a:t>今から博士のとっておきのおやつを食べるんだけど、いっしょに食べない？</a:t>
            </a:r>
            <a:endParaRPr lang="en-US" altLang="ja-JP" sz="3200" b="1" dirty="0" smtClean="0">
              <a:solidFill>
                <a:srgbClr val="000000"/>
              </a:solidFill>
            </a:endParaRPr>
          </a:p>
          <a:p>
            <a:pPr lvl="0"/>
            <a:r>
              <a:rPr lang="ja-JP" altLang="en-US" sz="3200" b="1" dirty="0" smtClean="0">
                <a:solidFill>
                  <a:srgbClr val="000000"/>
                </a:solidFill>
              </a:rPr>
              <a:t>ニコニコタマ川の土手で待ってるよ♪</a:t>
            </a:r>
            <a:endParaRPr lang="ja-JP" altLang="en-US" sz="4000" b="1" dirty="0">
              <a:solidFill>
                <a:srgbClr val="000000"/>
              </a:solidFill>
            </a:endParaRPr>
          </a:p>
        </p:txBody>
      </p:sp>
      <p:sp>
        <p:nvSpPr>
          <p:cNvPr id="17" name="角丸四角形吹き出し 16"/>
          <p:cNvSpPr/>
          <p:nvPr/>
        </p:nvSpPr>
        <p:spPr>
          <a:xfrm>
            <a:off x="2509284" y="3660078"/>
            <a:ext cx="7707637" cy="1468673"/>
          </a:xfrm>
          <a:prstGeom prst="wedgeRoundRectCallout">
            <a:avLst>
              <a:gd name="adj1" fmla="val 47159"/>
              <a:gd name="adj2" fmla="val -63823"/>
              <a:gd name="adj3" fmla="val 16667"/>
            </a:avLst>
          </a:prstGeom>
          <a:solidFill>
            <a:srgbClr val="F3AFCB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3200" b="1" dirty="0" smtClean="0">
                <a:solidFill>
                  <a:srgbClr val="000000"/>
                </a:solidFill>
              </a:rPr>
              <a:t>　ちょうど</a:t>
            </a:r>
            <a:r>
              <a:rPr lang="ja-JP" altLang="en-US" sz="3200" b="1" dirty="0">
                <a:solidFill>
                  <a:srgbClr val="000000"/>
                </a:solidFill>
              </a:rPr>
              <a:t>近くにいるから、</a:t>
            </a:r>
            <a:r>
              <a:rPr lang="ja-JP" altLang="en-US" sz="3200" b="1" dirty="0" smtClean="0">
                <a:solidFill>
                  <a:srgbClr val="000000"/>
                </a:solidFill>
              </a:rPr>
              <a:t>すぐ行く</a:t>
            </a:r>
            <a:r>
              <a:rPr lang="ja-JP" altLang="en-US" sz="3200" b="1" dirty="0">
                <a:solidFill>
                  <a:srgbClr val="000000"/>
                </a:solidFill>
              </a:rPr>
              <a:t>ね。</a:t>
            </a:r>
            <a:endParaRPr lang="en-US" altLang="ja-JP" sz="3200" b="1" dirty="0">
              <a:solidFill>
                <a:srgbClr val="000000"/>
              </a:solidFill>
            </a:endParaRPr>
          </a:p>
          <a:p>
            <a:pPr lvl="0"/>
            <a:r>
              <a:rPr lang="ja-JP" altLang="en-US" sz="3200" b="1" dirty="0" smtClean="0">
                <a:solidFill>
                  <a:srgbClr val="000000"/>
                </a:solidFill>
              </a:rPr>
              <a:t>　さそって</a:t>
            </a:r>
            <a:r>
              <a:rPr lang="ja-JP" altLang="en-US" sz="3200" b="1" dirty="0">
                <a:solidFill>
                  <a:srgbClr val="000000"/>
                </a:solidFill>
              </a:rPr>
              <a:t>くれてありが</a:t>
            </a:r>
            <a:r>
              <a:rPr lang="ja-JP" altLang="en-US" sz="3200" b="1" dirty="0" smtClean="0">
                <a:solidFill>
                  <a:srgbClr val="000000"/>
                </a:solidFill>
              </a:rPr>
              <a:t>とう</a:t>
            </a:r>
            <a:r>
              <a:rPr lang="en-US" altLang="ja-JP" sz="3200" b="1" dirty="0" smtClean="0">
                <a:solidFill>
                  <a:srgbClr val="000000"/>
                </a:solidFill>
              </a:rPr>
              <a:t>(</a:t>
            </a:r>
            <a:r>
              <a:rPr lang="ja-JP" altLang="en-US" sz="3200" b="1" dirty="0" smtClean="0">
                <a:solidFill>
                  <a:srgbClr val="000000"/>
                </a:solidFill>
              </a:rPr>
              <a:t>＾▽＾</a:t>
            </a:r>
            <a:r>
              <a:rPr lang="en-US" altLang="ja-JP" sz="3200" b="1" dirty="0" smtClean="0">
                <a:solidFill>
                  <a:srgbClr val="000000"/>
                </a:solidFill>
              </a:rPr>
              <a:t>)</a:t>
            </a:r>
            <a:endParaRPr lang="ja-JP" altLang="en-US" sz="3200" b="1" dirty="0">
              <a:solidFill>
                <a:srgbClr val="000000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1" y="154380"/>
            <a:ext cx="6346101" cy="542437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コ三</a:t>
            </a:r>
            <a:r>
              <a:rPr lang="ja-JP" altLang="en-US">
                <a:solidFill>
                  <a:schemeClr val="bg1"/>
                </a:solidFill>
              </a:rPr>
              <a:t>ーと</a:t>
            </a:r>
            <a:r>
              <a:rPr lang="ja-JP" altLang="en-US" dirty="0">
                <a:solidFill>
                  <a:schemeClr val="bg1"/>
                </a:solidFill>
              </a:rPr>
              <a:t>ニケー</a:t>
            </a:r>
            <a:r>
              <a:rPr lang="ja-JP" altLang="en-US" dirty="0" smtClean="0">
                <a:solidFill>
                  <a:schemeClr val="bg1"/>
                </a:solidFill>
              </a:rPr>
              <a:t>のメールを見直す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99573" y="5331821"/>
            <a:ext cx="11690788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700"/>
              </a:lnSpc>
            </a:pPr>
            <a:r>
              <a:rPr lang="ja-JP" altLang="en-US" sz="3600" b="1" dirty="0" smtClean="0">
                <a:solidFill>
                  <a:srgbClr val="F70D77"/>
                </a:solidFill>
              </a:rPr>
              <a:t>友だち</a:t>
            </a:r>
            <a:r>
              <a:rPr lang="ja-JP" altLang="en-US" sz="3600" b="1" dirty="0">
                <a:solidFill>
                  <a:srgbClr val="F70D77"/>
                </a:solidFill>
              </a:rPr>
              <a:t>同士</a:t>
            </a:r>
            <a:r>
              <a:rPr lang="ja-JP" altLang="en-US" sz="3600" b="1" dirty="0" smtClean="0">
                <a:solidFill>
                  <a:srgbClr val="F70D77"/>
                </a:solidFill>
              </a:rPr>
              <a:t>だったら</a:t>
            </a:r>
            <a:r>
              <a:rPr lang="ja-JP" altLang="en-US" sz="3600" b="1" dirty="0">
                <a:solidFill>
                  <a:srgbClr val="F70D77"/>
                </a:solidFill>
              </a:rPr>
              <a:t>絵文字や顔文字を使うといいよ。</a:t>
            </a:r>
            <a:endParaRPr lang="en-US" altLang="ja-JP" sz="3600" b="1" dirty="0">
              <a:solidFill>
                <a:srgbClr val="F70D77"/>
              </a:solidFill>
            </a:endParaRPr>
          </a:p>
          <a:p>
            <a:pPr algn="ctr">
              <a:lnSpc>
                <a:spcPts val="3700"/>
              </a:lnSpc>
            </a:pPr>
            <a:r>
              <a:rPr lang="ja-JP" altLang="en-US" sz="3600" b="1" dirty="0">
                <a:solidFill>
                  <a:srgbClr val="F70D77"/>
                </a:solidFill>
              </a:rPr>
              <a:t>待っても返事が</a:t>
            </a:r>
            <a:r>
              <a:rPr lang="ja-JP" altLang="en-US" sz="3600" b="1" dirty="0" smtClean="0">
                <a:solidFill>
                  <a:srgbClr val="F70D77"/>
                </a:solidFill>
              </a:rPr>
              <a:t>ないときは</a:t>
            </a:r>
            <a:r>
              <a:rPr lang="ja-JP" altLang="en-US" sz="3600" b="1" dirty="0">
                <a:solidFill>
                  <a:srgbClr val="F70D77"/>
                </a:solidFill>
              </a:rPr>
              <a:t>、電話をしてみるのもいいね</a:t>
            </a:r>
            <a:r>
              <a:rPr lang="ja-JP" altLang="en-US" sz="3600" b="1" dirty="0" smtClean="0">
                <a:solidFill>
                  <a:srgbClr val="F70D77"/>
                </a:solidFill>
              </a:rPr>
              <a:t>。</a:t>
            </a:r>
            <a:endParaRPr lang="ja-JP" altLang="en-US" sz="2800" b="1" dirty="0">
              <a:solidFill>
                <a:srgbClr val="F70D77"/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53" y="2415697"/>
            <a:ext cx="2142917" cy="2286491"/>
          </a:xfrm>
          <a:prstGeom prst="rect">
            <a:avLst/>
          </a:prstGeom>
        </p:spPr>
      </p:pic>
      <p:pic>
        <p:nvPicPr>
          <p:cNvPr id="1026" name="Picture 2" descr="http://frame-illust.com/fi/wp-content/uploads/2016/04/7560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246" y="4997080"/>
            <a:ext cx="816724" cy="8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22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0" y="154380"/>
            <a:ext cx="7117067" cy="54243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299572" y="5703571"/>
            <a:ext cx="11404747" cy="339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-149201" y="4625183"/>
            <a:ext cx="12488624" cy="1554738"/>
          </a:xfrm>
          <a:prstGeom prst="roundRect">
            <a:avLst>
              <a:gd name="adj" fmla="val 10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ja-JP" altLang="en-US" sz="3000" dirty="0">
                <a:solidFill>
                  <a:schemeClr val="tx1">
                    <a:lumMod val="50000"/>
                  </a:schemeClr>
                </a:solidFill>
              </a:rPr>
              <a:t>「</a:t>
            </a:r>
            <a:r>
              <a:rPr lang="ja-JP" altLang="en-US" sz="3000" b="1" dirty="0" smtClean="0">
                <a:solidFill>
                  <a:schemeClr val="tx1">
                    <a:lumMod val="50000"/>
                  </a:schemeClr>
                </a:solidFill>
              </a:rPr>
              <a:t>身ぶり</a:t>
            </a:r>
            <a:r>
              <a:rPr lang="ja-JP" altLang="en-US" sz="3000" dirty="0">
                <a:solidFill>
                  <a:schemeClr val="tx1">
                    <a:lumMod val="50000"/>
                  </a:schemeClr>
                </a:solidFill>
              </a:rPr>
              <a:t>」や「</a:t>
            </a:r>
            <a:r>
              <a:rPr lang="ja-JP" altLang="en-US" sz="3000" b="1" dirty="0" smtClean="0">
                <a:solidFill>
                  <a:schemeClr val="tx1">
                    <a:lumMod val="50000"/>
                  </a:schemeClr>
                </a:solidFill>
              </a:rPr>
              <a:t>手ぶり</a:t>
            </a:r>
            <a:r>
              <a:rPr lang="ja-JP" altLang="en-US" sz="3000" dirty="0">
                <a:solidFill>
                  <a:schemeClr val="tx1">
                    <a:lumMod val="50000"/>
                  </a:schemeClr>
                </a:solidFill>
              </a:rPr>
              <a:t>」「</a:t>
            </a:r>
            <a:r>
              <a:rPr lang="ja-JP" altLang="en-US" sz="3000" b="1" dirty="0">
                <a:solidFill>
                  <a:schemeClr val="tx1">
                    <a:lumMod val="50000"/>
                  </a:schemeClr>
                </a:solidFill>
              </a:rPr>
              <a:t>表情</a:t>
            </a:r>
            <a:r>
              <a:rPr lang="ja-JP" altLang="en-US" sz="3000" dirty="0">
                <a:solidFill>
                  <a:schemeClr val="tx1">
                    <a:lumMod val="50000"/>
                  </a:schemeClr>
                </a:solidFill>
              </a:rPr>
              <a:t>」</a:t>
            </a:r>
            <a:r>
              <a:rPr lang="ja-JP" altLang="en-US" sz="3000" dirty="0" smtClean="0">
                <a:solidFill>
                  <a:schemeClr val="tx1">
                    <a:lumMod val="50000"/>
                  </a:schemeClr>
                </a:solidFill>
              </a:rPr>
              <a:t>で気持ちを</a:t>
            </a:r>
            <a:r>
              <a:rPr lang="ja-JP" altLang="en-US" sz="3000" dirty="0">
                <a:solidFill>
                  <a:schemeClr val="tx1">
                    <a:lumMod val="50000"/>
                  </a:schemeClr>
                </a:solidFill>
              </a:rPr>
              <a:t>伝えること</a:t>
            </a:r>
            <a:r>
              <a:rPr lang="ja-JP" altLang="en-US" sz="3000" dirty="0" smtClean="0">
                <a:solidFill>
                  <a:schemeClr val="tx1">
                    <a:lumMod val="50000"/>
                  </a:schemeClr>
                </a:solidFill>
              </a:rPr>
              <a:t>がで</a:t>
            </a:r>
            <a:r>
              <a:rPr lang="ja-JP" altLang="en-US" sz="3000" dirty="0">
                <a:solidFill>
                  <a:schemeClr val="tx1">
                    <a:lumMod val="50000"/>
                  </a:schemeClr>
                </a:solidFill>
              </a:rPr>
              <a:t>き</a:t>
            </a:r>
            <a:r>
              <a:rPr lang="ja-JP" altLang="en-US" sz="3000" dirty="0" smtClean="0">
                <a:solidFill>
                  <a:schemeClr val="tx1">
                    <a:lumMod val="50000"/>
                  </a:schemeClr>
                </a:solidFill>
              </a:rPr>
              <a:t>ない</a:t>
            </a:r>
            <a:r>
              <a:rPr lang="ja-JP" altLang="en-US" sz="3000" dirty="0">
                <a:solidFill>
                  <a:schemeClr val="tx1">
                    <a:lumMod val="50000"/>
                  </a:schemeClr>
                </a:solidFill>
              </a:rPr>
              <a:t>分、</a:t>
            </a:r>
          </a:p>
          <a:p>
            <a:pPr algn="ctr">
              <a:lnSpc>
                <a:spcPts val="6000"/>
              </a:lnSpc>
            </a:pPr>
            <a:r>
              <a:rPr lang="ja-JP" altLang="en-US" sz="4400" b="1" dirty="0" smtClean="0">
                <a:solidFill>
                  <a:schemeClr val="tx1">
                    <a:lumMod val="50000"/>
                  </a:schemeClr>
                </a:solidFill>
              </a:rPr>
              <a:t>よりていね</a:t>
            </a:r>
            <a:r>
              <a:rPr lang="ja-JP" altLang="en-US" sz="4400" b="1" dirty="0">
                <a:solidFill>
                  <a:schemeClr val="tx1">
                    <a:lumMod val="50000"/>
                  </a:schemeClr>
                </a:solidFill>
              </a:rPr>
              <a:t>い</a:t>
            </a:r>
            <a:r>
              <a:rPr lang="ja-JP" altLang="en-US" sz="4400" b="1" dirty="0" smtClean="0">
                <a:solidFill>
                  <a:schemeClr val="tx1">
                    <a:lumMod val="50000"/>
                  </a:schemeClr>
                </a:solidFill>
              </a:rPr>
              <a:t>な</a:t>
            </a:r>
            <a:r>
              <a:rPr lang="ja-JP" altLang="en-US" sz="4400" b="1" dirty="0">
                <a:solidFill>
                  <a:schemeClr val="tx1">
                    <a:lumMod val="50000"/>
                  </a:schemeClr>
                </a:solidFill>
              </a:rPr>
              <a:t>言葉で伝えることが必要です</a:t>
            </a: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。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文字でのコミュニケーションの注意点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1501344" y="1031296"/>
            <a:ext cx="9187535" cy="561263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ja-JP" altLang="en-US" sz="3200" b="1" dirty="0"/>
              <a:t>「文字」のコミュニケーション</a:t>
            </a:r>
          </a:p>
        </p:txBody>
      </p:sp>
      <p:sp>
        <p:nvSpPr>
          <p:cNvPr id="5" name="二等辺三角形 4"/>
          <p:cNvSpPr/>
          <p:nvPr/>
        </p:nvSpPr>
        <p:spPr>
          <a:xfrm rot="10800000">
            <a:off x="1501345" y="4287408"/>
            <a:ext cx="9187534" cy="293958"/>
          </a:xfrm>
          <a:prstGeom prst="triangle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14" y="1682066"/>
            <a:ext cx="4452693" cy="250464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650488" y="4668979"/>
            <a:ext cx="9925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5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ひょうじょう</a:t>
            </a:r>
            <a:endParaRPr kumimoji="1" lang="ja-JP" altLang="en-US" sz="1050" b="1" dirty="0" smtClean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96" y="1679289"/>
            <a:ext cx="4454400" cy="25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7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5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0" y="154380"/>
            <a:ext cx="7117067" cy="54243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299572" y="5703571"/>
            <a:ext cx="11404747" cy="339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文字でのコミュニケーションの注意点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1501344" y="1031296"/>
            <a:ext cx="9187535" cy="561263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ja-JP" altLang="en-US" sz="3200" b="1" dirty="0"/>
              <a:t>ネットいじめはぜったいにダメ！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ABF416E-17EC-4D25-9E13-983D69592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5" t="35484" r="61450" b="6942"/>
          <a:stretch/>
        </p:blipFill>
        <p:spPr>
          <a:xfrm>
            <a:off x="401458" y="1699206"/>
            <a:ext cx="2987718" cy="278917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B0B1398-2B8B-473F-965C-F62110BEAC45}"/>
              </a:ext>
            </a:extLst>
          </p:cNvPr>
          <p:cNvSpPr txBox="1"/>
          <p:nvPr/>
        </p:nvSpPr>
        <p:spPr>
          <a:xfrm>
            <a:off x="3573455" y="1679475"/>
            <a:ext cx="84283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/>
              <a:t>・かるい気持ちで・・・</a:t>
            </a:r>
            <a:endParaRPr lang="en-US" altLang="ja-JP" sz="3200" dirty="0"/>
          </a:p>
          <a:p>
            <a:r>
              <a:rPr lang="ja-JP" altLang="en-US" sz="3200" dirty="0"/>
              <a:t>・じょうだんのつもりで・・・</a:t>
            </a:r>
          </a:p>
          <a:p>
            <a:endParaRPr lang="en-US" altLang="ja-JP" sz="3200" dirty="0"/>
          </a:p>
          <a:p>
            <a:r>
              <a:rPr lang="ja-JP" altLang="en-US" sz="3200" dirty="0" smtClean="0"/>
              <a:t>らんぼう</a:t>
            </a:r>
            <a:r>
              <a:rPr lang="ja-JP" altLang="en-US" sz="3200" dirty="0"/>
              <a:t>な言葉を言われたり、</a:t>
            </a:r>
          </a:p>
          <a:p>
            <a:r>
              <a:rPr lang="ja-JP" altLang="en-US" sz="3200" dirty="0"/>
              <a:t>なかま外れにされたり</a:t>
            </a:r>
            <a:r>
              <a:rPr lang="ja-JP" altLang="en-US" sz="3200" dirty="0" smtClean="0"/>
              <a:t>したら</a:t>
            </a:r>
            <a:endParaRPr lang="en-US" altLang="ja-JP" sz="3200" dirty="0" smtClean="0"/>
          </a:p>
          <a:p>
            <a:r>
              <a:rPr lang="ja-JP" altLang="en-US" sz="3200" dirty="0" smtClean="0"/>
              <a:t>どんな</a:t>
            </a:r>
            <a:r>
              <a:rPr lang="ja-JP" altLang="en-US" sz="3200" dirty="0"/>
              <a:t>気持ちになりますか？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9CBA67-F691-48C5-B6F9-B87FE1D60074}"/>
              </a:ext>
            </a:extLst>
          </p:cNvPr>
          <p:cNvSpPr/>
          <p:nvPr/>
        </p:nvSpPr>
        <p:spPr>
          <a:xfrm>
            <a:off x="250799" y="4938983"/>
            <a:ext cx="11404747" cy="339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227916" y="4731484"/>
            <a:ext cx="11964084" cy="1554738"/>
          </a:xfrm>
          <a:prstGeom prst="roundRect">
            <a:avLst>
              <a:gd name="adj" fmla="val 10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ネットの中でのなかま外れ、らんぼうなやり取りは、</a:t>
            </a:r>
            <a:endParaRPr lang="en-US" altLang="ja-JP" sz="36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ts val="6000"/>
              </a:lnSpc>
            </a:pP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いじめです。ぜったいにしてはいけません。</a:t>
            </a:r>
            <a:endParaRPr lang="ja-JP" alt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&quot;禁止&quot;マーク 17">
            <a:extLst>
              <a:ext uri="{FF2B5EF4-FFF2-40B4-BE49-F238E27FC236}">
                <a16:creationId xmlns:a16="http://schemas.microsoft.com/office/drawing/2014/main" id="{CF8AB6BA-3747-40DF-9C1A-404014B92A45}"/>
              </a:ext>
            </a:extLst>
          </p:cNvPr>
          <p:cNvSpPr/>
          <p:nvPr/>
        </p:nvSpPr>
        <p:spPr>
          <a:xfrm>
            <a:off x="2049264" y="1638993"/>
            <a:ext cx="1524191" cy="141099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75898E9-E305-42C2-BCE6-4C4841C42CE4}"/>
              </a:ext>
            </a:extLst>
          </p:cNvPr>
          <p:cNvSpPr txBox="1"/>
          <p:nvPr/>
        </p:nvSpPr>
        <p:spPr>
          <a:xfrm>
            <a:off x="1789577" y="3262511"/>
            <a:ext cx="8569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（むし）</a:t>
            </a:r>
            <a:endParaRPr kumimoji="1" lang="en-US" altLang="ja-JP" sz="1050" b="1" dirty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A9236CA-B0B8-4A6B-B14E-3E7C6911A0BE}"/>
              </a:ext>
            </a:extLst>
          </p:cNvPr>
          <p:cNvSpPr txBox="1"/>
          <p:nvPr/>
        </p:nvSpPr>
        <p:spPr>
          <a:xfrm>
            <a:off x="1061557" y="4173811"/>
            <a:ext cx="1123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（さんせい）</a:t>
            </a:r>
            <a:endParaRPr kumimoji="1" lang="en-US" altLang="ja-JP" sz="1050" b="1" dirty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120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6" grpId="0"/>
      <p:bldP spid="20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06878" y="118755"/>
            <a:ext cx="7545205" cy="641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06880" y="123991"/>
            <a:ext cx="251360" cy="6412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sz="2000" dirty="0">
                <a:solidFill>
                  <a:schemeClr val="accent6">
                    <a:lumMod val="25000"/>
                  </a:schemeClr>
                </a:solidFill>
              </a:rPr>
              <a:t>アニメーション</a:t>
            </a:r>
            <a:r>
              <a:rPr lang="en-US" altLang="ja-JP" sz="2000" dirty="0" smtClean="0">
                <a:solidFill>
                  <a:schemeClr val="accent6">
                    <a:lumMod val="25000"/>
                  </a:schemeClr>
                </a:solidFill>
              </a:rPr>
              <a:t>3</a:t>
            </a:r>
            <a:r>
              <a:rPr lang="ja-JP" altLang="en-US" dirty="0" smtClean="0">
                <a:solidFill>
                  <a:schemeClr val="accent6">
                    <a:lumMod val="25000"/>
                  </a:schemeClr>
                </a:solidFill>
              </a:rPr>
              <a:t>「</a:t>
            </a:r>
            <a:r>
              <a:rPr lang="ja-JP" altLang="en-US" dirty="0">
                <a:solidFill>
                  <a:schemeClr val="accent6">
                    <a:lumMod val="25000"/>
                  </a:schemeClr>
                </a:solidFill>
              </a:rPr>
              <a:t>インターネットでの</a:t>
            </a:r>
            <a:r>
              <a:rPr lang="ja-JP" altLang="en-US" dirty="0" smtClean="0">
                <a:solidFill>
                  <a:schemeClr val="accent6">
                    <a:lumMod val="25000"/>
                  </a:schemeClr>
                </a:solidFill>
              </a:rPr>
              <a:t>調べ</a:t>
            </a:r>
            <a:r>
              <a:rPr lang="ja-JP" altLang="en-US" dirty="0">
                <a:solidFill>
                  <a:schemeClr val="accent6">
                    <a:lumMod val="25000"/>
                  </a:schemeClr>
                </a:solidFill>
              </a:rPr>
              <a:t>もの</a:t>
            </a:r>
            <a:r>
              <a:rPr lang="ja-JP" altLang="en-US" dirty="0" smtClean="0">
                <a:solidFill>
                  <a:schemeClr val="accent6">
                    <a:lumMod val="25000"/>
                  </a:schemeClr>
                </a:solidFill>
              </a:rPr>
              <a:t>」</a:t>
            </a:r>
            <a:endParaRPr lang="ja-JP" alt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2" name="mid03_dHLQ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5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5582311" cy="542437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インターネットでの</a:t>
            </a:r>
            <a:r>
              <a:rPr lang="ja-JP" altLang="en-US" dirty="0" smtClean="0">
                <a:solidFill>
                  <a:schemeClr val="bg1"/>
                </a:solidFill>
              </a:rPr>
              <a:t>調べもの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85" y="1127125"/>
            <a:ext cx="8849053" cy="49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6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97" y="59251"/>
            <a:ext cx="2378960" cy="237896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24" y="2183581"/>
            <a:ext cx="2395944" cy="239594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54" y="4316635"/>
            <a:ext cx="2394299" cy="239429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79622" y="864826"/>
            <a:ext cx="64043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chemeClr val="bg2">
                    <a:lumMod val="75000"/>
                  </a:schemeClr>
                </a:solidFill>
                <a:latin typeface="+mn-ea"/>
              </a:rPr>
              <a:t>1.</a:t>
            </a:r>
            <a:r>
              <a:rPr kumimoji="1" lang="ja-JP" altLang="en-US" sz="4400" b="1" dirty="0" smtClean="0">
                <a:solidFill>
                  <a:schemeClr val="bg2">
                    <a:lumMod val="75000"/>
                  </a:schemeClr>
                </a:solidFill>
                <a:latin typeface="+mn-ea"/>
              </a:rPr>
              <a:t>電気</a:t>
            </a:r>
            <a:r>
              <a:rPr lang="ja-JP" altLang="en-US" sz="4400" b="1" dirty="0" smtClean="0">
                <a:solidFill>
                  <a:schemeClr val="bg2">
                    <a:lumMod val="75000"/>
                  </a:schemeClr>
                </a:solidFill>
                <a:latin typeface="+mn-ea"/>
              </a:rPr>
              <a:t>を売っている会社</a:t>
            </a:r>
            <a:endParaRPr lang="en-US" altLang="ja-JP" sz="4400" b="1" dirty="0" smtClean="0">
              <a:solidFill>
                <a:schemeClr val="bg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79622" y="2997654"/>
            <a:ext cx="6968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chemeClr val="bg2">
                    <a:lumMod val="75000"/>
                  </a:schemeClr>
                </a:solidFill>
                <a:latin typeface="+mn-ea"/>
              </a:rPr>
              <a:t>2.</a:t>
            </a:r>
            <a:r>
              <a:rPr lang="ja-JP" altLang="en-US" sz="4400" b="1" dirty="0" smtClean="0">
                <a:solidFill>
                  <a:schemeClr val="bg2">
                    <a:lumMod val="75000"/>
                  </a:schemeClr>
                </a:solidFill>
                <a:latin typeface="+mn-ea"/>
              </a:rPr>
              <a:t>電車を</a:t>
            </a:r>
            <a:r>
              <a:rPr lang="ja-JP" altLang="en-US" sz="4400" b="1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走</a:t>
            </a:r>
            <a:r>
              <a:rPr lang="ja-JP" altLang="en-US" sz="4400" b="1" dirty="0" smtClean="0">
                <a:solidFill>
                  <a:schemeClr val="bg2">
                    <a:lumMod val="75000"/>
                  </a:schemeClr>
                </a:solidFill>
                <a:latin typeface="+mn-ea"/>
              </a:rPr>
              <a:t>らせている会社</a:t>
            </a:r>
            <a:endParaRPr kumimoji="1" lang="ja-JP" altLang="en-US" sz="4400" b="1" dirty="0" smtClean="0">
              <a:solidFill>
                <a:schemeClr val="bg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79623" y="4790509"/>
            <a:ext cx="69685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002060"/>
                </a:solidFill>
                <a:latin typeface="+mn-ea"/>
              </a:rPr>
              <a:t>3.</a:t>
            </a:r>
            <a:r>
              <a:rPr lang="ja-JP" altLang="en-US" sz="4400" b="1" dirty="0" smtClean="0">
                <a:solidFill>
                  <a:srgbClr val="002060"/>
                </a:solidFill>
                <a:latin typeface="+mn-ea"/>
              </a:rPr>
              <a:t>電話やインターネットの</a:t>
            </a:r>
            <a:endParaRPr lang="en-US" altLang="ja-JP" sz="4400" b="1" dirty="0" smtClean="0">
              <a:solidFill>
                <a:srgbClr val="002060"/>
              </a:solidFill>
              <a:latin typeface="+mn-ea"/>
            </a:endParaRPr>
          </a:p>
          <a:p>
            <a:r>
              <a:rPr lang="ja-JP" altLang="en-US" sz="4400" b="1" dirty="0">
                <a:solidFill>
                  <a:srgbClr val="002060"/>
                </a:solidFill>
                <a:latin typeface="+mn-ea"/>
              </a:rPr>
              <a:t>　</a:t>
            </a:r>
            <a:r>
              <a:rPr lang="ja-JP" altLang="en-US" sz="4400" b="1" dirty="0" smtClean="0">
                <a:solidFill>
                  <a:srgbClr val="002060"/>
                </a:solidFill>
                <a:latin typeface="+mn-ea"/>
              </a:rPr>
              <a:t>サービスをしている会社</a:t>
            </a:r>
            <a:endParaRPr lang="en-US" altLang="ja-JP" sz="4400" b="1" dirty="0" smtClean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1397463" y="4570462"/>
            <a:ext cx="1985817" cy="1951466"/>
          </a:xfrm>
          <a:prstGeom prst="roundRect">
            <a:avLst/>
          </a:prstGeom>
          <a:noFill/>
          <a:ln w="254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02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5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0" y="2985160"/>
            <a:ext cx="5133277" cy="512718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591166" y="3396298"/>
            <a:ext cx="8643137" cy="3027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134791" y="2572505"/>
            <a:ext cx="5897848" cy="3027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5582311" cy="542437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インターネットでの</a:t>
            </a:r>
            <a:r>
              <a:rPr lang="ja-JP" altLang="en-US" dirty="0" smtClean="0">
                <a:solidFill>
                  <a:schemeClr val="bg1"/>
                </a:solidFill>
              </a:rPr>
              <a:t>調べもの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00" y="1218550"/>
            <a:ext cx="5130000" cy="5133284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299573" y="924649"/>
            <a:ext cx="11591078" cy="2880000"/>
          </a:xfrm>
          <a:prstGeom prst="roundRect">
            <a:avLst>
              <a:gd name="adj" fmla="val 10667"/>
            </a:avLst>
          </a:prstGeom>
          <a:noFill/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ja-JP" altLang="en-US" sz="3200" dirty="0" smtClean="0">
                <a:solidFill>
                  <a:schemeClr val="tx1">
                    <a:lumMod val="50000"/>
                  </a:schemeClr>
                </a:solidFill>
              </a:rPr>
              <a:t>インターネットを使う人の中</a:t>
            </a:r>
            <a:r>
              <a:rPr lang="ja-JP" altLang="en-US" sz="3200" dirty="0">
                <a:solidFill>
                  <a:schemeClr val="tx1">
                    <a:lumMod val="50000"/>
                  </a:schemeClr>
                </a:solidFill>
              </a:rPr>
              <a:t>には</a:t>
            </a:r>
            <a:r>
              <a:rPr lang="ja-JP" altLang="en-US" sz="3200" dirty="0" smtClean="0">
                <a:solidFill>
                  <a:schemeClr val="tx1">
                    <a:lumMod val="50000"/>
                  </a:schemeClr>
                </a:solidFill>
              </a:rPr>
              <a:t>、</a:t>
            </a:r>
            <a:endParaRPr lang="en-US" altLang="ja-JP" sz="32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ja-JP" altLang="en-US" sz="3200" b="1" dirty="0" smtClean="0">
                <a:solidFill>
                  <a:schemeClr val="tx1">
                    <a:lumMod val="50000"/>
                  </a:schemeClr>
                </a:solidFill>
              </a:rPr>
              <a:t>いたずら</a:t>
            </a:r>
            <a:r>
              <a:rPr lang="ja-JP" altLang="en-US" sz="3200" b="1" dirty="0">
                <a:solidFill>
                  <a:schemeClr val="tx1">
                    <a:lumMod val="50000"/>
                  </a:schemeClr>
                </a:solidFill>
              </a:rPr>
              <a:t>や、悪いことをしてやろうとする人</a:t>
            </a:r>
            <a:r>
              <a:rPr lang="ja-JP" altLang="en-US" sz="3200" dirty="0">
                <a:solidFill>
                  <a:schemeClr val="tx1">
                    <a:lumMod val="50000"/>
                  </a:schemeClr>
                </a:solidFill>
              </a:rPr>
              <a:t>もいるのです</a:t>
            </a: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</a:rPr>
              <a:t>。</a:t>
            </a:r>
            <a:endParaRPr lang="en-US" altLang="ja-JP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ja-JP" altLang="en-US" sz="4400" b="1" dirty="0" smtClean="0">
                <a:solidFill>
                  <a:srgbClr val="000000"/>
                </a:solidFill>
              </a:rPr>
              <a:t>いつ</a:t>
            </a:r>
            <a:r>
              <a:rPr lang="ja-JP" altLang="en-US" sz="4400" b="1" dirty="0">
                <a:solidFill>
                  <a:srgbClr val="000000"/>
                </a:solidFill>
              </a:rPr>
              <a:t>の間にか悪い人</a:t>
            </a:r>
            <a:r>
              <a:rPr lang="ja-JP" altLang="en-US" sz="4400" b="1" dirty="0" smtClean="0">
                <a:solidFill>
                  <a:srgbClr val="000000"/>
                </a:solidFill>
              </a:rPr>
              <a:t>に</a:t>
            </a:r>
            <a:endParaRPr lang="en-US" altLang="ja-JP" sz="4400" b="1" dirty="0" smtClean="0">
              <a:solidFill>
                <a:srgbClr val="000000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ja-JP" altLang="en-US" sz="4400" b="1" dirty="0" smtClean="0">
                <a:solidFill>
                  <a:srgbClr val="000000"/>
                </a:solidFill>
              </a:rPr>
              <a:t>つながって</a:t>
            </a:r>
            <a:r>
              <a:rPr lang="ja-JP" altLang="en-US" sz="4400" b="1" dirty="0">
                <a:solidFill>
                  <a:srgbClr val="000000"/>
                </a:solidFill>
              </a:rPr>
              <a:t>しまうこともあります。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97" y="2761821"/>
            <a:ext cx="4305382" cy="43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24687 0.25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518837" y="3086012"/>
            <a:ext cx="10857999" cy="2068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525239" y="2176526"/>
            <a:ext cx="11185449" cy="1116295"/>
          </a:xfrm>
          <a:prstGeom prst="roundRect">
            <a:avLst>
              <a:gd name="adj" fmla="val 1395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500"/>
              </a:lnSpc>
            </a:pPr>
            <a:r>
              <a:rPr lang="ja-JP" altLang="en-US" sz="3600" dirty="0">
                <a:solidFill>
                  <a:schemeClr val="tx1">
                    <a:lumMod val="50000"/>
                  </a:schemeClr>
                </a:solidFill>
              </a:rPr>
              <a:t>ホームページ</a:t>
            </a:r>
            <a:r>
              <a:rPr lang="ja-JP" altLang="en-US" sz="3600" dirty="0" smtClean="0">
                <a:solidFill>
                  <a:schemeClr val="tx1">
                    <a:lumMod val="50000"/>
                  </a:schemeClr>
                </a:solidFill>
              </a:rPr>
              <a:t>はだれでも</a:t>
            </a:r>
            <a:r>
              <a:rPr lang="ja-JP" altLang="en-US" sz="3600" dirty="0">
                <a:solidFill>
                  <a:schemeClr val="tx1">
                    <a:lumMod val="50000"/>
                  </a:schemeClr>
                </a:solidFill>
              </a:rPr>
              <a:t>作ることができるので、</a:t>
            </a:r>
            <a:endParaRPr lang="en-US" altLang="ja-JP" sz="3600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ts val="5500"/>
              </a:lnSpc>
            </a:pP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時に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はまち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が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った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ことが書いてあることもあります</a:t>
            </a:r>
            <a:r>
              <a:rPr lang="ja-JP" altLang="en-US" sz="3200" dirty="0" smtClean="0">
                <a:solidFill>
                  <a:schemeClr val="tx1">
                    <a:lumMod val="50000"/>
                  </a:schemeClr>
                </a:solidFill>
              </a:rPr>
              <a:t>。</a:t>
            </a:r>
            <a:endParaRPr lang="ja-JP" altLang="en-US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934" y="2914814"/>
            <a:ext cx="4367629" cy="4367629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1530457" y="924650"/>
            <a:ext cx="9187535" cy="720000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>
              <a:spcBef>
                <a:spcPts val="1800"/>
              </a:spcBef>
            </a:pPr>
            <a:r>
              <a:rPr lang="ja-JP" altLang="en-US" sz="3200" b="1" dirty="0"/>
              <a:t>１．正しい情報かどうかを考える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87379" y="3634814"/>
            <a:ext cx="8087941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ja-JP" altLang="en-US" sz="4000" b="1" dirty="0" smtClean="0">
                <a:solidFill>
                  <a:srgbClr val="00ADC4"/>
                </a:solidFill>
              </a:rPr>
              <a:t>・「</a:t>
            </a:r>
            <a:r>
              <a:rPr lang="ja-JP" altLang="en-US" sz="4000" b="1" dirty="0">
                <a:solidFill>
                  <a:srgbClr val="00ADC4"/>
                </a:solidFill>
              </a:rPr>
              <a:t>これは本当かな？</a:t>
            </a:r>
            <a:r>
              <a:rPr lang="ja-JP" altLang="en-US" sz="4000" b="1" dirty="0" smtClean="0">
                <a:solidFill>
                  <a:srgbClr val="00ADC4"/>
                </a:solidFill>
              </a:rPr>
              <a:t>」と考える</a:t>
            </a:r>
            <a:endParaRPr lang="en-US" altLang="ja-JP" sz="4000" b="1" dirty="0" smtClean="0">
              <a:solidFill>
                <a:srgbClr val="00ADC4"/>
              </a:solidFill>
            </a:endParaRPr>
          </a:p>
          <a:p>
            <a:pPr>
              <a:lnSpc>
                <a:spcPts val="7000"/>
              </a:lnSpc>
            </a:pPr>
            <a:r>
              <a:rPr lang="ja-JP" altLang="en-US" sz="4000" b="1" dirty="0" smtClean="0">
                <a:solidFill>
                  <a:srgbClr val="00ADC4"/>
                </a:solidFill>
              </a:rPr>
              <a:t>・本当かどうかわからない</a:t>
            </a:r>
            <a:r>
              <a:rPr lang="ja-JP" altLang="en-US" sz="4000" b="1" dirty="0">
                <a:solidFill>
                  <a:srgbClr val="00ADC4"/>
                </a:solidFill>
              </a:rPr>
              <a:t>こと</a:t>
            </a:r>
            <a:r>
              <a:rPr lang="ja-JP" altLang="en-US" sz="4000" b="1" dirty="0" smtClean="0">
                <a:solidFill>
                  <a:srgbClr val="00ADC4"/>
                </a:solidFill>
              </a:rPr>
              <a:t>は</a:t>
            </a:r>
            <a:endParaRPr lang="en-US" altLang="ja-JP" sz="4000" b="1" dirty="0" smtClean="0">
              <a:solidFill>
                <a:srgbClr val="00ADC4"/>
              </a:solidFill>
            </a:endParaRPr>
          </a:p>
          <a:p>
            <a:pPr>
              <a:lnSpc>
                <a:spcPts val="7000"/>
              </a:lnSpc>
            </a:pPr>
            <a:r>
              <a:rPr lang="ja-JP" altLang="en-US" sz="4000" b="1" dirty="0">
                <a:solidFill>
                  <a:srgbClr val="00ADC4"/>
                </a:solidFill>
              </a:rPr>
              <a:t>　</a:t>
            </a:r>
            <a:r>
              <a:rPr lang="ja-JP" altLang="en-US" sz="4000" b="1" dirty="0" smtClean="0">
                <a:solidFill>
                  <a:srgbClr val="00ADC4"/>
                </a:solidFill>
              </a:rPr>
              <a:t>ほかの人に広めない</a:t>
            </a:r>
            <a:endParaRPr lang="ja-JP" altLang="en-US" sz="4000" b="1" dirty="0">
              <a:solidFill>
                <a:srgbClr val="00ADC4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05288" y="900541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>
                <a:solidFill>
                  <a:schemeClr val="bg1"/>
                </a:solidFill>
                <a:latin typeface="+mn-ea"/>
              </a:rPr>
              <a:t>じょうほう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5582311" cy="542437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インターネットでの</a:t>
            </a:r>
            <a:r>
              <a:rPr lang="ja-JP" altLang="en-US" dirty="0" smtClean="0">
                <a:solidFill>
                  <a:schemeClr val="bg1"/>
                </a:solidFill>
              </a:rPr>
              <a:t>調べもの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9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3" grpId="0" animBg="1"/>
      <p:bldP spid="6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405898" y="5713022"/>
            <a:ext cx="10184130" cy="3145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05898" y="4623603"/>
            <a:ext cx="12792561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ja-JP" altLang="en-US" sz="3200" dirty="0" smtClean="0">
                <a:solidFill>
                  <a:schemeClr val="tx1">
                    <a:lumMod val="50000"/>
                  </a:schemeClr>
                </a:solidFill>
              </a:rPr>
              <a:t>あやしい</a:t>
            </a:r>
            <a:r>
              <a:rPr lang="ja-JP" altLang="en-US" sz="3200" dirty="0">
                <a:solidFill>
                  <a:schemeClr val="tx1">
                    <a:lumMod val="50000"/>
                  </a:schemeClr>
                </a:solidFill>
              </a:rPr>
              <a:t>ページにアクセスする</a:t>
            </a:r>
            <a:r>
              <a:rPr lang="ja-JP" altLang="en-US" sz="3200" dirty="0" smtClean="0">
                <a:solidFill>
                  <a:schemeClr val="tx1">
                    <a:lumMod val="50000"/>
                  </a:schemeClr>
                </a:solidFill>
              </a:rPr>
              <a:t>と</a:t>
            </a:r>
            <a:endParaRPr lang="en-US" altLang="ja-JP" sz="32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ts val="5500"/>
              </a:lnSpc>
            </a:pP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パソコン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を病気にする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ウイルスに感染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してしまう</a:t>
            </a:r>
            <a:r>
              <a:rPr lang="ja-JP" altLang="en-US" sz="2800" dirty="0">
                <a:solidFill>
                  <a:schemeClr val="tx1">
                    <a:lumMod val="50000"/>
                  </a:schemeClr>
                </a:solidFill>
              </a:rPr>
              <a:t>ことも</a:t>
            </a:r>
            <a:r>
              <a:rPr lang="en-US" altLang="ja-JP" sz="2800" dirty="0">
                <a:solidFill>
                  <a:schemeClr val="tx1">
                    <a:lumMod val="50000"/>
                  </a:schemeClr>
                </a:solidFill>
              </a:rPr>
              <a:t>…</a:t>
            </a:r>
            <a:endParaRPr lang="ja-JP" alt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二等辺三角形 4"/>
          <p:cNvSpPr/>
          <p:nvPr/>
        </p:nvSpPr>
        <p:spPr>
          <a:xfrm rot="10800000">
            <a:off x="1675448" y="4039918"/>
            <a:ext cx="9187534" cy="551542"/>
          </a:xfrm>
          <a:prstGeom prst="triangle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334451" y="1760220"/>
            <a:ext cx="11521322" cy="2184460"/>
          </a:xfrm>
          <a:prstGeom prst="roundRect">
            <a:avLst>
              <a:gd name="adj" fmla="val 13955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5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人をキズつけたり、だましたりしようとする</a:t>
            </a:r>
            <a:endParaRPr lang="en-US" altLang="ja-JP" sz="4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ts val="5500"/>
              </a:lnSpc>
            </a:pP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 悪い</a:t>
            </a: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人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が作ったホームページもあります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。</a:t>
            </a:r>
            <a:endParaRPr lang="ja-JP" alt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887" y="2229185"/>
            <a:ext cx="2055654" cy="2055654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>
          <a:xfrm>
            <a:off x="1530457" y="924650"/>
            <a:ext cx="9187535" cy="720000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b"/>
          <a:lstStyle/>
          <a:p>
            <a:pPr algn="ctr"/>
            <a:r>
              <a:rPr lang="en-US" altLang="ja-JP" sz="3200" b="1" dirty="0"/>
              <a:t>2</a:t>
            </a:r>
            <a:r>
              <a:rPr lang="ja-JP" altLang="en-US" sz="3200" b="1" dirty="0" err="1"/>
              <a:t>．</a:t>
            </a:r>
            <a:r>
              <a:rPr lang="ja-JP" altLang="en-US" sz="3200" b="1" dirty="0"/>
              <a:t>あやしいホームページは見ない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59086" y="521799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かんせ</a:t>
            </a:r>
            <a:r>
              <a:rPr lang="ja-JP" altLang="en-US" sz="14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ん</a:t>
            </a:r>
            <a:endParaRPr kumimoji="1" lang="ja-JP" altLang="en-US" sz="1400" b="1" dirty="0" smtClean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5582311" cy="542437"/>
          </a:xfrm>
          <a:prstGeom prst="rect">
            <a:avLst/>
          </a:prstGeom>
        </p:spPr>
      </p:pic>
      <p:sp>
        <p:nvSpPr>
          <p:cNvPr id="18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インターネットでの</a:t>
            </a:r>
            <a:r>
              <a:rPr lang="ja-JP" altLang="en-US" dirty="0" smtClean="0">
                <a:solidFill>
                  <a:schemeClr val="bg1"/>
                </a:solidFill>
              </a:rPr>
              <a:t>調べもの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0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5" grpId="0" animBg="1"/>
      <p:bldP spid="9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-80682" y="-86062"/>
            <a:ext cx="12331848" cy="7143077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82" y="-2704650"/>
            <a:ext cx="12374880" cy="1237488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14" y="-2678879"/>
            <a:ext cx="12387880" cy="123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5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-39599" y="0"/>
            <a:ext cx="12231599" cy="6857999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13" y="-2633944"/>
            <a:ext cx="12315825" cy="1231582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38" y="-2609881"/>
            <a:ext cx="12355464" cy="123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9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606058" y="947387"/>
            <a:ext cx="11025962" cy="2603887"/>
          </a:xfrm>
          <a:prstGeom prst="roundRect">
            <a:avLst>
              <a:gd name="adj" fmla="val 9337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3200"/>
              </a:lnSpc>
            </a:pPr>
            <a:endParaRPr lang="en-US" altLang="ja-JP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787346" y="1753861"/>
            <a:ext cx="9976340" cy="1688275"/>
          </a:xfrm>
          <a:prstGeom prst="roundRect">
            <a:avLst>
              <a:gd name="adj" fmla="val 933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5500"/>
              </a:lnSpc>
            </a:pP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どんな人がその情報を発信しているか考えて、</a:t>
            </a:r>
            <a:endParaRPr lang="en-US" altLang="ja-JP" sz="36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ts val="5500"/>
              </a:lnSpc>
            </a:pP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少しでもあやしいところがあれば、</a:t>
            </a:r>
            <a:endParaRPr lang="en-US" altLang="ja-JP" sz="36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ts val="5500"/>
              </a:lnSpc>
            </a:pP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そのホームページを</a:t>
            </a:r>
            <a:r>
              <a:rPr lang="ja-JP" altLang="en-US" sz="3600" b="1" dirty="0" err="1">
                <a:solidFill>
                  <a:schemeClr val="tx1">
                    <a:lumMod val="50000"/>
                  </a:schemeClr>
                </a:solidFill>
              </a:rPr>
              <a:t>見るの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はやめましょう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。</a:t>
            </a:r>
            <a:endParaRPr lang="en-US" altLang="ja-JP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5744872" cy="5424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63" y="1161344"/>
            <a:ext cx="2991381" cy="2991381"/>
          </a:xfrm>
          <a:prstGeom prst="rect">
            <a:avLst/>
          </a:prstGeom>
        </p:spPr>
      </p:pic>
      <p:sp>
        <p:nvSpPr>
          <p:cNvPr id="5" name="二等辺三角形 4"/>
          <p:cNvSpPr/>
          <p:nvPr/>
        </p:nvSpPr>
        <p:spPr>
          <a:xfrm rot="10800000">
            <a:off x="1306282" y="3615557"/>
            <a:ext cx="9797143" cy="452419"/>
          </a:xfrm>
          <a:prstGeom prst="triangle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1306280" y="4110995"/>
            <a:ext cx="9797143" cy="1545442"/>
          </a:xfrm>
          <a:prstGeom prst="roundRect">
            <a:avLst>
              <a:gd name="adj" fmla="val 9337"/>
            </a:avLst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5400" b="1" dirty="0" smtClean="0">
                <a:solidFill>
                  <a:schemeClr val="bg1"/>
                </a:solidFill>
              </a:rPr>
              <a:t>フィルタリング</a:t>
            </a:r>
            <a:endParaRPr lang="en-US" altLang="ja-JP" sz="5400" b="1" dirty="0">
              <a:solidFill>
                <a:schemeClr val="bg1"/>
              </a:solidFill>
            </a:endParaRPr>
          </a:p>
          <a:p>
            <a:pPr algn="ctr"/>
            <a:r>
              <a:rPr lang="ja-JP" altLang="en-US" sz="2800" b="1" dirty="0">
                <a:solidFill>
                  <a:schemeClr val="bg1"/>
                </a:solidFill>
              </a:rPr>
              <a:t>（あやしいホームページがほとんど見られなくなる）</a:t>
            </a:r>
            <a:endParaRPr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0316" y="5869258"/>
            <a:ext cx="10649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 dirty="0" smtClean="0">
                <a:solidFill>
                  <a:srgbClr val="DF2570"/>
                </a:solidFill>
                <a:latin typeface="+mn-ea"/>
              </a:rPr>
              <a:t>おうちの人に相談してみてくださいね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79867" y="1147632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じょうほう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インターネットでの調べもの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06058" y="947387"/>
            <a:ext cx="11025962" cy="2603887"/>
          </a:xfrm>
          <a:prstGeom prst="roundRect">
            <a:avLst>
              <a:gd name="adj" fmla="val 9337"/>
            </a:avLst>
          </a:prstGeom>
          <a:noFill/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3200"/>
              </a:lnSpc>
            </a:pPr>
            <a:endParaRPr lang="en-US" altLang="ja-JP" sz="1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 animBg="1"/>
      <p:bldP spid="8" grpId="0" animBg="1"/>
      <p:bldP spid="3" grpId="0"/>
      <p:bldP spid="9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円/楕円 13"/>
          <p:cNvSpPr/>
          <p:nvPr/>
        </p:nvSpPr>
        <p:spPr>
          <a:xfrm>
            <a:off x="6835066" y="3989622"/>
            <a:ext cx="4387937" cy="2432443"/>
          </a:xfrm>
          <a:prstGeom prst="ellipse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sp>
        <p:nvSpPr>
          <p:cNvPr id="5" name="円/楕円 4"/>
          <p:cNvSpPr/>
          <p:nvPr/>
        </p:nvSpPr>
        <p:spPr>
          <a:xfrm>
            <a:off x="849283" y="3989622"/>
            <a:ext cx="4387937" cy="2432443"/>
          </a:xfrm>
          <a:prstGeom prst="ellipse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 smtClean="0"/>
              <a:t>コピー</a:t>
            </a:r>
            <a:endParaRPr kumimoji="1" lang="ja-JP" altLang="en-US" sz="4800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6" y="3998880"/>
            <a:ext cx="4655613" cy="2411608"/>
          </a:xfrm>
          <a:prstGeom prst="rect">
            <a:avLst/>
          </a:prstGeom>
        </p:spPr>
      </p:pic>
      <p:sp>
        <p:nvSpPr>
          <p:cNvPr id="16" name="角丸四角形 15"/>
          <p:cNvSpPr/>
          <p:nvPr/>
        </p:nvSpPr>
        <p:spPr>
          <a:xfrm>
            <a:off x="448067" y="1074419"/>
            <a:ext cx="11294089" cy="1668735"/>
          </a:xfrm>
          <a:prstGeom prst="roundRect">
            <a:avLst>
              <a:gd name="adj" fmla="val 9337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3200"/>
              </a:lnSpc>
            </a:pPr>
            <a:endParaRPr lang="en-US" altLang="ja-JP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712900" y="1112837"/>
            <a:ext cx="10172753" cy="1688275"/>
          </a:xfrm>
          <a:prstGeom prst="roundRect">
            <a:avLst>
              <a:gd name="adj" fmla="val 933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6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インターネットでは、絵や写真、</a:t>
            </a:r>
            <a:endParaRPr lang="en-US" altLang="ja-JP" sz="40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ts val="6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文章、動画、音楽などが簡単に手に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入る。</a:t>
            </a:r>
            <a:endParaRPr lang="ja-JP" altLang="en-US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二等辺三角形 17"/>
          <p:cNvSpPr/>
          <p:nvPr/>
        </p:nvSpPr>
        <p:spPr>
          <a:xfrm rot="10800000">
            <a:off x="1196538" y="2834916"/>
            <a:ext cx="9797143" cy="1185230"/>
          </a:xfrm>
          <a:prstGeom prst="triangle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　　　　　　　　　</a:t>
            </a:r>
            <a:endParaRPr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5664787" cy="542437"/>
          </a:xfrm>
          <a:prstGeom prst="rect">
            <a:avLst/>
          </a:prstGeom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コピー、ダウンロードはだめ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397532" y="4844721"/>
            <a:ext cx="329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 smtClean="0">
                <a:solidFill>
                  <a:schemeClr val="bg1"/>
                </a:solidFill>
              </a:rPr>
              <a:t>ダウンロード</a:t>
            </a:r>
            <a:endParaRPr lang="ja-JP" altLang="en-US" sz="4000" b="1" dirty="0">
              <a:solidFill>
                <a:schemeClr val="bg1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19" y="3998880"/>
            <a:ext cx="4655613" cy="241160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85" y="121581"/>
            <a:ext cx="2627604" cy="262760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605106" y="180616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かんたん</a:t>
            </a:r>
            <a:endParaRPr kumimoji="1" lang="ja-JP" altLang="en-US" sz="1400" b="1" dirty="0" smtClean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58239" y="2905115"/>
            <a:ext cx="427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 smtClean="0">
                <a:solidFill>
                  <a:schemeClr val="bg1"/>
                </a:solidFill>
                <a:latin typeface="+mn-ea"/>
              </a:rPr>
              <a:t>人の作品を勝手に</a:t>
            </a:r>
          </a:p>
        </p:txBody>
      </p:sp>
    </p:spTree>
    <p:extLst>
      <p:ext uri="{BB962C8B-B14F-4D97-AF65-F5344CB8AC3E}">
        <p14:creationId xmlns:p14="http://schemas.microsoft.com/office/powerpoint/2010/main" val="9864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6" grpId="0" animBg="1"/>
      <p:bldP spid="19" grpId="0"/>
      <p:bldP spid="18" grpId="0" animBg="1"/>
      <p:bldP spid="2" grpId="0"/>
      <p:bldP spid="1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06879" y="118755"/>
            <a:ext cx="6947064" cy="641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06880" y="123991"/>
            <a:ext cx="251360" cy="6412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sz="2000" dirty="0">
                <a:solidFill>
                  <a:schemeClr val="accent6">
                    <a:lumMod val="25000"/>
                  </a:schemeClr>
                </a:solidFill>
              </a:rPr>
              <a:t>アニメーション</a:t>
            </a:r>
            <a:r>
              <a:rPr lang="ja-JP" altLang="en-US" sz="2000" dirty="0" smtClean="0">
                <a:solidFill>
                  <a:schemeClr val="accent6">
                    <a:lumMod val="25000"/>
                  </a:schemeClr>
                </a:solidFill>
              </a:rPr>
              <a:t>４</a:t>
            </a:r>
            <a:r>
              <a:rPr lang="ja-JP" altLang="en-US" dirty="0" smtClean="0">
                <a:solidFill>
                  <a:schemeClr val="accent6">
                    <a:lumMod val="25000"/>
                  </a:schemeClr>
                </a:solidFill>
              </a:rPr>
              <a:t>「</a:t>
            </a:r>
            <a:r>
              <a:rPr lang="ja-JP" altLang="en-US" dirty="0">
                <a:solidFill>
                  <a:schemeClr val="accent6">
                    <a:lumMod val="25000"/>
                  </a:schemeClr>
                </a:solidFill>
              </a:rPr>
              <a:t>ゲームのアイテムに注意」</a:t>
            </a:r>
          </a:p>
        </p:txBody>
      </p:sp>
      <p:pic>
        <p:nvPicPr>
          <p:cNvPr id="2" name="mid04_dHLQ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28" y="1052615"/>
            <a:ext cx="8958768" cy="503930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7" y="154380"/>
            <a:ext cx="4768317" cy="54243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2410618" y="5192991"/>
            <a:ext cx="7368988" cy="8426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kumimoji="1" lang="ja-JP" altLang="en-US" sz="3200" b="1" dirty="0" smtClean="0">
                <a:solidFill>
                  <a:schemeClr val="tx1"/>
                </a:solidFill>
              </a:rPr>
              <a:t>おうちの人と</a:t>
            </a:r>
            <a:r>
              <a:rPr lang="ja-JP" altLang="en-US" sz="3200" b="1" dirty="0" smtClean="0">
                <a:solidFill>
                  <a:schemeClr val="tx1"/>
                </a:solidFill>
              </a:rPr>
              <a:t>い</a:t>
            </a:r>
            <a:r>
              <a:rPr lang="ja-JP" altLang="en-US" sz="3200" b="1" dirty="0">
                <a:solidFill>
                  <a:schemeClr val="tx1"/>
                </a:solidFill>
              </a:rPr>
              <a:t>っしょ</a:t>
            </a:r>
            <a:r>
              <a:rPr kumimoji="1" lang="ja-JP" altLang="en-US" sz="3200" b="1" dirty="0" smtClean="0">
                <a:solidFill>
                  <a:schemeClr val="tx1"/>
                </a:solidFill>
              </a:rPr>
              <a:t>に</a:t>
            </a:r>
            <a:endParaRPr kumimoji="1" lang="ja-JP" alt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ゲーム</a:t>
            </a:r>
            <a:r>
              <a:rPr lang="ja-JP" altLang="en-US" dirty="0">
                <a:solidFill>
                  <a:schemeClr val="bg1"/>
                </a:solidFill>
              </a:rPr>
              <a:t>のアイテムに</a:t>
            </a:r>
            <a:r>
              <a:rPr lang="ja-JP" altLang="en-US" dirty="0" smtClean="0">
                <a:solidFill>
                  <a:schemeClr val="bg1"/>
                </a:solidFill>
              </a:rPr>
              <a:t>注意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5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513956" y="1918230"/>
            <a:ext cx="10916043" cy="278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276713" y="1421201"/>
            <a:ext cx="11620803" cy="893267"/>
          </a:xfrm>
          <a:prstGeom prst="roundRect">
            <a:avLst>
              <a:gd name="adj" fmla="val 933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ts val="5000"/>
              </a:lnSpc>
            </a:pP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ja-JP" altLang="en-US" sz="3200" dirty="0" smtClean="0">
                <a:solidFill>
                  <a:schemeClr val="tx1">
                    <a:lumMod val="50000"/>
                  </a:schemeClr>
                </a:solidFill>
              </a:rPr>
              <a:t>個人情報とは</a:t>
            </a:r>
            <a:r>
              <a:rPr lang="en-US" altLang="ja-JP" sz="3200" dirty="0" smtClean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  <a:p>
            <a:pPr>
              <a:lnSpc>
                <a:spcPts val="5000"/>
              </a:lnSpc>
            </a:pP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「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あ、あの人のことだ」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とわかって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しまう情報の</a:t>
            </a:r>
            <a:r>
              <a:rPr lang="ja-JP" altLang="en-US" sz="3600" b="1" dirty="0" smtClean="0">
                <a:solidFill>
                  <a:schemeClr val="tx1">
                    <a:lumMod val="50000"/>
                  </a:schemeClr>
                </a:solidFill>
              </a:rPr>
              <a:t>こと</a:t>
            </a:r>
            <a:endParaRPr lang="en-US" altLang="ja-JP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291372" y="2714000"/>
            <a:ext cx="4536450" cy="1446519"/>
          </a:xfrm>
          <a:prstGeom prst="roundRect">
            <a:avLst/>
          </a:prstGeom>
          <a:solidFill>
            <a:srgbClr val="DF2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 </a:t>
            </a:r>
          </a:p>
          <a:p>
            <a:pPr algn="ctr"/>
            <a:r>
              <a:rPr kumimoji="1" lang="ja-JP" altLang="en-US" sz="5400" b="1" dirty="0" smtClean="0"/>
              <a:t>名前</a:t>
            </a:r>
            <a:endParaRPr kumimoji="1" lang="ja-JP" altLang="en-US" sz="5400" b="1" dirty="0"/>
          </a:p>
        </p:txBody>
      </p:sp>
      <p:sp>
        <p:nvSpPr>
          <p:cNvPr id="8" name="角丸四角形 7"/>
          <p:cNvSpPr/>
          <p:nvPr/>
        </p:nvSpPr>
        <p:spPr>
          <a:xfrm>
            <a:off x="1291371" y="4492379"/>
            <a:ext cx="4536450" cy="1446519"/>
          </a:xfrm>
          <a:prstGeom prst="roundRect">
            <a:avLst/>
          </a:prstGeom>
          <a:solidFill>
            <a:srgbClr val="DF2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 </a:t>
            </a:r>
          </a:p>
          <a:p>
            <a:pPr algn="ctr"/>
            <a:r>
              <a:rPr kumimoji="1" lang="ja-JP" altLang="en-US" sz="5400" b="1" dirty="0" smtClean="0"/>
              <a:t>住所</a:t>
            </a:r>
            <a:endParaRPr kumimoji="1" lang="ja-JP" altLang="en-US" sz="5400" b="1" dirty="0"/>
          </a:p>
        </p:txBody>
      </p:sp>
      <p:sp>
        <p:nvSpPr>
          <p:cNvPr id="9" name="角丸四角形 8"/>
          <p:cNvSpPr/>
          <p:nvPr/>
        </p:nvSpPr>
        <p:spPr>
          <a:xfrm>
            <a:off x="6322992" y="2714000"/>
            <a:ext cx="4536450" cy="1446519"/>
          </a:xfrm>
          <a:prstGeom prst="roundRect">
            <a:avLst/>
          </a:prstGeom>
          <a:solidFill>
            <a:srgbClr val="DF2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200" b="1" dirty="0" smtClean="0"/>
          </a:p>
          <a:p>
            <a:pPr algn="ctr"/>
            <a:r>
              <a:rPr kumimoji="1" lang="ja-JP" altLang="en-US" sz="5400" b="1" dirty="0" smtClean="0"/>
              <a:t>電話番号</a:t>
            </a:r>
            <a:endParaRPr kumimoji="1" lang="ja-JP" altLang="en-US" sz="5400" b="1" dirty="0"/>
          </a:p>
        </p:txBody>
      </p:sp>
      <p:sp>
        <p:nvSpPr>
          <p:cNvPr id="10" name="角丸四角形 9"/>
          <p:cNvSpPr/>
          <p:nvPr/>
        </p:nvSpPr>
        <p:spPr>
          <a:xfrm>
            <a:off x="6322991" y="4492379"/>
            <a:ext cx="4536450" cy="1446519"/>
          </a:xfrm>
          <a:prstGeom prst="roundRect">
            <a:avLst/>
          </a:prstGeom>
          <a:solidFill>
            <a:srgbClr val="DF2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200" b="1" dirty="0" smtClean="0"/>
          </a:p>
          <a:p>
            <a:pPr algn="ctr"/>
            <a:r>
              <a:rPr lang="ja-JP" altLang="en-US" sz="4400" b="1" dirty="0" smtClean="0"/>
              <a:t>メールアドレス</a:t>
            </a:r>
            <a:endParaRPr kumimoji="1" lang="ja-JP" altLang="en-US" sz="44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90260" y="141903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じょうほう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3" y="57486"/>
            <a:ext cx="1941084" cy="747732"/>
          </a:xfrm>
          <a:prstGeom prst="rect">
            <a:avLst/>
          </a:prstGeom>
        </p:spPr>
      </p:pic>
      <p:sp>
        <p:nvSpPr>
          <p:cNvPr id="18" name="タイトル 1"/>
          <p:cNvSpPr>
            <a:spLocks noGrp="1"/>
          </p:cNvSpPr>
          <p:nvPr>
            <p:ph type="title"/>
          </p:nvPr>
        </p:nvSpPr>
        <p:spPr>
          <a:xfrm>
            <a:off x="299573" y="35850"/>
            <a:ext cx="11591078" cy="888800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個人情報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0219" y="57486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b="1" dirty="0" err="1" smtClean="0">
                <a:solidFill>
                  <a:schemeClr val="bg1"/>
                </a:solidFill>
                <a:latin typeface="+mn-ea"/>
              </a:rPr>
              <a:t>こじん</a:t>
            </a:r>
            <a:r>
              <a:rPr lang="ja-JP" altLang="en-US" sz="1100" b="1" dirty="0" smtClean="0">
                <a:solidFill>
                  <a:schemeClr val="bg1"/>
                </a:solidFill>
                <a:latin typeface="+mn-ea"/>
              </a:rPr>
              <a:t>じょうほう</a:t>
            </a:r>
            <a:endParaRPr kumimoji="1" lang="ja-JP" altLang="en-US" sz="11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8294" y="860079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err="1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こじん</a:t>
            </a:r>
            <a:r>
              <a:rPr kumimoji="1" lang="ja-JP" altLang="en-US" sz="1200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じょうほう</a:t>
            </a:r>
          </a:p>
        </p:txBody>
      </p:sp>
    </p:spTree>
    <p:extLst>
      <p:ext uri="{BB962C8B-B14F-4D97-AF65-F5344CB8AC3E}">
        <p14:creationId xmlns:p14="http://schemas.microsoft.com/office/powerpoint/2010/main" val="375832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7" grpId="0" animBg="1"/>
      <p:bldP spid="8" grpId="0" animBg="1"/>
      <p:bldP spid="9" grpId="0" animBg="1"/>
      <p:bldP spid="10" grpId="0" animBg="1"/>
      <p:bldP spid="3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0"/>
          <a:stretch/>
        </p:blipFill>
        <p:spPr>
          <a:xfrm>
            <a:off x="2654731" y="-21867"/>
            <a:ext cx="6882538" cy="68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80" y="377220"/>
            <a:ext cx="6411984" cy="641198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3" t="61423" r="38658" b="19838"/>
          <a:stretch/>
        </p:blipFill>
        <p:spPr>
          <a:xfrm>
            <a:off x="8650563" y="3787306"/>
            <a:ext cx="1509177" cy="2665964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9" t="36802" r="44214" b="52450"/>
          <a:stretch/>
        </p:blipFill>
        <p:spPr>
          <a:xfrm>
            <a:off x="9140805" y="492377"/>
            <a:ext cx="2530091" cy="2530091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cxnSp>
        <p:nvCxnSpPr>
          <p:cNvPr id="4" name="直線矢印コネクタ 3"/>
          <p:cNvCxnSpPr/>
          <p:nvPr/>
        </p:nvCxnSpPr>
        <p:spPr>
          <a:xfrm>
            <a:off x="3109307" y="3089723"/>
            <a:ext cx="2479040" cy="1427612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6254696" y="1757422"/>
            <a:ext cx="2856384" cy="1265046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6583680" y="4529455"/>
            <a:ext cx="2066883" cy="286385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3" y="57486"/>
            <a:ext cx="1941084" cy="747732"/>
          </a:xfrm>
          <a:prstGeom prst="rect">
            <a:avLst/>
          </a:prstGeom>
        </p:spPr>
      </p:pic>
      <p:sp>
        <p:nvSpPr>
          <p:cNvPr id="19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個人情報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0219" y="57486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b="1" dirty="0" err="1" smtClean="0">
                <a:solidFill>
                  <a:schemeClr val="bg1"/>
                </a:solidFill>
                <a:latin typeface="+mn-ea"/>
              </a:rPr>
              <a:t>こじん</a:t>
            </a:r>
            <a:r>
              <a:rPr lang="ja-JP" altLang="en-US" sz="1100" b="1" dirty="0" smtClean="0">
                <a:solidFill>
                  <a:schemeClr val="bg1"/>
                </a:solidFill>
                <a:latin typeface="+mn-ea"/>
              </a:rPr>
              <a:t>じょうほう</a:t>
            </a:r>
            <a:endParaRPr kumimoji="1" lang="ja-JP" altLang="en-US" sz="1100" b="1" dirty="0" smtClean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1" t="62928" r="50105" b="26125"/>
          <a:stretch/>
        </p:blipFill>
        <p:spPr>
          <a:xfrm>
            <a:off x="1578352" y="1694074"/>
            <a:ext cx="1713645" cy="3778276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43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513956" y="1918230"/>
            <a:ext cx="10916043" cy="278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276713" y="1421201"/>
            <a:ext cx="11620803" cy="893267"/>
          </a:xfrm>
          <a:prstGeom prst="roundRect">
            <a:avLst>
              <a:gd name="adj" fmla="val 933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ts val="5000"/>
              </a:lnSpc>
            </a:pPr>
            <a:r>
              <a:rPr lang="ja-JP" altLang="en-US" sz="2800" dirty="0">
                <a:solidFill>
                  <a:schemeClr val="tx1">
                    <a:lumMod val="50000"/>
                  </a:schemeClr>
                </a:solidFill>
              </a:rPr>
              <a:t> ネット依存とは</a:t>
            </a:r>
            <a:r>
              <a:rPr lang="en-US" altLang="ja-JP" sz="2800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  <a:p>
            <a:pPr>
              <a:lnSpc>
                <a:spcPts val="5000"/>
              </a:lnSpc>
            </a:pP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ネットにつながっていないと不安な状態のこと</a:t>
            </a:r>
            <a:endParaRPr lang="en-US" altLang="ja-JP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6172002" y="2693562"/>
            <a:ext cx="5913818" cy="2065149"/>
          </a:xfrm>
          <a:prstGeom prst="roundRect">
            <a:avLst/>
          </a:prstGeom>
          <a:solidFill>
            <a:srgbClr val="DF2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dirty="0"/>
              <a:t> </a:t>
            </a:r>
            <a:r>
              <a:rPr lang="ja-JP" altLang="en-US" sz="4400" b="1" dirty="0"/>
              <a:t>友だちの返信がないと不安</a:t>
            </a:r>
            <a:endParaRPr kumimoji="1" lang="ja-JP" altLang="en-US" sz="4400" b="1" dirty="0"/>
          </a:p>
        </p:txBody>
      </p:sp>
      <p:sp>
        <p:nvSpPr>
          <p:cNvPr id="8" name="角丸四角形 7"/>
          <p:cNvSpPr/>
          <p:nvPr/>
        </p:nvSpPr>
        <p:spPr>
          <a:xfrm>
            <a:off x="125230" y="2693563"/>
            <a:ext cx="5913818" cy="2065149"/>
          </a:xfrm>
          <a:prstGeom prst="roundRect">
            <a:avLst/>
          </a:prstGeom>
          <a:solidFill>
            <a:srgbClr val="DF2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b="1" dirty="0"/>
              <a:t> </a:t>
            </a:r>
            <a:r>
              <a:rPr lang="ja-JP" altLang="en-US" sz="4400" b="1" dirty="0"/>
              <a:t>スマホが気になって</a:t>
            </a:r>
            <a:endParaRPr lang="en-US" altLang="ja-JP" sz="4400" b="1" dirty="0"/>
          </a:p>
          <a:p>
            <a:pPr algn="ctr"/>
            <a:r>
              <a:rPr lang="ja-JP" altLang="en-US" sz="4400" b="1" dirty="0"/>
              <a:t>勉強に集中できない</a:t>
            </a:r>
            <a:endParaRPr lang="en-US" altLang="ja-JP" sz="4400" b="1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2" y="57486"/>
            <a:ext cx="3488332" cy="747732"/>
          </a:xfrm>
          <a:prstGeom prst="rect">
            <a:avLst/>
          </a:prstGeom>
        </p:spPr>
      </p:pic>
      <p:sp>
        <p:nvSpPr>
          <p:cNvPr id="18" name="タイトル 1"/>
          <p:cNvSpPr>
            <a:spLocks noGrp="1"/>
          </p:cNvSpPr>
          <p:nvPr>
            <p:ph type="title"/>
          </p:nvPr>
        </p:nvSpPr>
        <p:spPr>
          <a:xfrm>
            <a:off x="299573" y="35850"/>
            <a:ext cx="11591078" cy="888800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ネット依存に注意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30945" y="35850"/>
            <a:ext cx="1108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>
                <a:solidFill>
                  <a:schemeClr val="bg1"/>
                </a:solidFill>
                <a:latin typeface="+mn-ea"/>
              </a:rPr>
              <a:t>いぞん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24656" y="886259"/>
            <a:ext cx="646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いぞん</a:t>
            </a:r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2" name="二等辺三角形 21">
            <a:extLst>
              <a:ext uri="{FF2B5EF4-FFF2-40B4-BE49-F238E27FC236}">
                <a16:creationId xmlns:a16="http://schemas.microsoft.com/office/drawing/2014/main" id="{619A13A4-0609-4CF0-B8B1-DF066A7F8207}"/>
              </a:ext>
            </a:extLst>
          </p:cNvPr>
          <p:cNvSpPr/>
          <p:nvPr/>
        </p:nvSpPr>
        <p:spPr>
          <a:xfrm rot="10800000">
            <a:off x="1140474" y="4984379"/>
            <a:ext cx="9797143" cy="452419"/>
          </a:xfrm>
          <a:prstGeom prst="triangle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角丸四角形 3">
            <a:extLst>
              <a:ext uri="{FF2B5EF4-FFF2-40B4-BE49-F238E27FC236}">
                <a16:creationId xmlns:a16="http://schemas.microsoft.com/office/drawing/2014/main" id="{4A8EC7BB-5E94-4FC1-AD01-71BC92DE7440}"/>
              </a:ext>
            </a:extLst>
          </p:cNvPr>
          <p:cNvSpPr/>
          <p:nvPr/>
        </p:nvSpPr>
        <p:spPr>
          <a:xfrm>
            <a:off x="228645" y="5436799"/>
            <a:ext cx="11620803" cy="893267"/>
          </a:xfrm>
          <a:prstGeom prst="roundRect">
            <a:avLst>
              <a:gd name="adj" fmla="val 933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5000"/>
              </a:lnSpc>
            </a:pPr>
            <a:r>
              <a:rPr lang="ja-JP" altLang="en-US" sz="3600" dirty="0">
                <a:solidFill>
                  <a:schemeClr val="tx1">
                    <a:lumMod val="50000"/>
                  </a:schemeClr>
                </a:solidFill>
              </a:rPr>
              <a:t>ネットのやりすぎには注意！</a:t>
            </a:r>
            <a:endParaRPr lang="en-US" altLang="ja-JP" sz="3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1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7" grpId="0" animBg="1"/>
      <p:bldP spid="8" grpId="0" animBg="1"/>
      <p:bldP spid="20" grpId="0"/>
      <p:bldP spid="22" grpId="0" animBg="1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299573" y="1990725"/>
            <a:ext cx="11789456" cy="2381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-25525" y="1472900"/>
            <a:ext cx="12439650" cy="893267"/>
          </a:xfrm>
          <a:prstGeom prst="roundRect">
            <a:avLst>
              <a:gd name="adj" fmla="val 933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ts val="5000"/>
              </a:lnSpc>
            </a:pPr>
            <a:r>
              <a:rPr lang="ja-JP" altLang="en-US" sz="2800" dirty="0">
                <a:solidFill>
                  <a:schemeClr val="tx1">
                    <a:lumMod val="50000"/>
                  </a:schemeClr>
                </a:solidFill>
              </a:rPr>
              <a:t> ネットのトラブルにあわないために</a:t>
            </a:r>
            <a:r>
              <a:rPr lang="en-US" altLang="ja-JP" sz="2800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  <a:p>
            <a:pPr>
              <a:lnSpc>
                <a:spcPts val="5500"/>
              </a:lnSpc>
            </a:pPr>
            <a:r>
              <a:rPr lang="ja-JP" altLang="en-US" sz="3600" dirty="0">
                <a:solidFill>
                  <a:schemeClr val="tx1">
                    <a:lumMod val="50000"/>
                  </a:schemeClr>
                </a:solidFill>
              </a:rPr>
              <a:t>　おうちのひとと、</a:t>
            </a:r>
            <a:r>
              <a:rPr lang="ja-JP" altLang="en-US" sz="3600" b="1" dirty="0">
                <a:solidFill>
                  <a:schemeClr val="tx1">
                    <a:lumMod val="50000"/>
                  </a:schemeClr>
                </a:solidFill>
              </a:rPr>
              <a:t>ネットを使うときのルール</a:t>
            </a:r>
            <a:r>
              <a:rPr lang="ja-JP" altLang="en-US" sz="3600" dirty="0">
                <a:solidFill>
                  <a:schemeClr val="tx1">
                    <a:lumMod val="50000"/>
                  </a:schemeClr>
                </a:solidFill>
              </a:rPr>
              <a:t>を決めよう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0" y="57486"/>
            <a:ext cx="6638949" cy="747732"/>
          </a:xfrm>
          <a:prstGeom prst="rect">
            <a:avLst/>
          </a:prstGeom>
        </p:spPr>
      </p:pic>
      <p:sp>
        <p:nvSpPr>
          <p:cNvPr id="18" name="タイトル 1"/>
          <p:cNvSpPr>
            <a:spLocks noGrp="1"/>
          </p:cNvSpPr>
          <p:nvPr>
            <p:ph type="title"/>
          </p:nvPr>
        </p:nvSpPr>
        <p:spPr>
          <a:xfrm>
            <a:off x="299573" y="35850"/>
            <a:ext cx="11591078" cy="888800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ネットを使うときのルールを決める</a:t>
            </a:r>
          </a:p>
        </p:txBody>
      </p:sp>
      <p:sp>
        <p:nvSpPr>
          <p:cNvPr id="23" name="角丸四角形 7">
            <a:extLst>
              <a:ext uri="{FF2B5EF4-FFF2-40B4-BE49-F238E27FC236}">
                <a16:creationId xmlns:a16="http://schemas.microsoft.com/office/drawing/2014/main" id="{577E3ECF-5AA1-468D-96ED-1BB96DFC1D7F}"/>
              </a:ext>
            </a:extLst>
          </p:cNvPr>
          <p:cNvSpPr/>
          <p:nvPr/>
        </p:nvSpPr>
        <p:spPr>
          <a:xfrm>
            <a:off x="3409950" y="2660539"/>
            <a:ext cx="5372100" cy="1423603"/>
          </a:xfrm>
          <a:prstGeom prst="roundRect">
            <a:avLst>
              <a:gd name="adj" fmla="val 9337"/>
            </a:avLst>
          </a:prstGeom>
          <a:solidFill>
            <a:srgbClr val="00AD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</a:rPr>
              <a:t>利用する場所や時間</a:t>
            </a:r>
            <a:endParaRPr lang="en-US" altLang="ja-JP" sz="4400" b="1" dirty="0">
              <a:solidFill>
                <a:schemeClr val="bg1"/>
              </a:solidFill>
            </a:endParaRPr>
          </a:p>
        </p:txBody>
      </p:sp>
      <p:sp>
        <p:nvSpPr>
          <p:cNvPr id="24" name="角丸四角形 7">
            <a:extLst>
              <a:ext uri="{FF2B5EF4-FFF2-40B4-BE49-F238E27FC236}">
                <a16:creationId xmlns:a16="http://schemas.microsoft.com/office/drawing/2014/main" id="{0F611CCE-C92F-4719-AB0C-9BEB86A1194B}"/>
              </a:ext>
            </a:extLst>
          </p:cNvPr>
          <p:cNvSpPr/>
          <p:nvPr/>
        </p:nvSpPr>
        <p:spPr>
          <a:xfrm>
            <a:off x="477101" y="4271281"/>
            <a:ext cx="5372101" cy="1423603"/>
          </a:xfrm>
          <a:prstGeom prst="roundRect">
            <a:avLst>
              <a:gd name="adj" fmla="val 9337"/>
            </a:avLst>
          </a:prstGeom>
          <a:solidFill>
            <a:srgbClr val="00AD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</a:rPr>
              <a:t>使えるアプリ</a:t>
            </a:r>
            <a:endParaRPr lang="en-US" altLang="ja-JP" sz="4400" b="1" dirty="0">
              <a:solidFill>
                <a:schemeClr val="bg1"/>
              </a:solidFill>
            </a:endParaRPr>
          </a:p>
          <a:p>
            <a:pPr algn="ctr"/>
            <a:r>
              <a:rPr lang="ja-JP" altLang="en-US" sz="4400" b="1" dirty="0">
                <a:solidFill>
                  <a:schemeClr val="bg1"/>
                </a:solidFill>
              </a:rPr>
              <a:t>課金のルール</a:t>
            </a:r>
            <a:endParaRPr lang="en-US" altLang="ja-JP" sz="4400" b="1" dirty="0">
              <a:solidFill>
                <a:schemeClr val="bg1"/>
              </a:solidFill>
            </a:endParaRPr>
          </a:p>
        </p:txBody>
      </p:sp>
      <p:sp>
        <p:nvSpPr>
          <p:cNvPr id="25" name="角丸四角形 7">
            <a:extLst>
              <a:ext uri="{FF2B5EF4-FFF2-40B4-BE49-F238E27FC236}">
                <a16:creationId xmlns:a16="http://schemas.microsoft.com/office/drawing/2014/main" id="{BE1083ED-47FD-4E74-93D8-C50656E0F885}"/>
              </a:ext>
            </a:extLst>
          </p:cNvPr>
          <p:cNvSpPr/>
          <p:nvPr/>
        </p:nvSpPr>
        <p:spPr>
          <a:xfrm>
            <a:off x="6325706" y="4276840"/>
            <a:ext cx="5372101" cy="1423603"/>
          </a:xfrm>
          <a:prstGeom prst="roundRect">
            <a:avLst>
              <a:gd name="adj" fmla="val 9337"/>
            </a:avLst>
          </a:prstGeom>
          <a:solidFill>
            <a:srgbClr val="00AD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</a:rPr>
              <a:t>やりとりする相手</a:t>
            </a:r>
            <a:endParaRPr lang="en-US" altLang="ja-JP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23" grpId="0" animBg="1"/>
      <p:bldP spid="24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2043046" cy="54243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304823" y="870056"/>
            <a:ext cx="11658577" cy="9756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　　　　インターネットを使う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とき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は相手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のこと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をよく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考えて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、ていねいに気持ち</a:t>
            </a:r>
            <a:endParaRPr lang="en-US" altLang="ja-JP" sz="2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ts val="3500"/>
              </a:lnSpc>
            </a:pP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　　　を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伝えるようにしましょう。ネットの中もいじめはぜったいにダメ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！</a:t>
            </a:r>
            <a:endParaRPr lang="ja-JP" alt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304822" y="1965094"/>
            <a:ext cx="11658578" cy="9757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　　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　   ホームページ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やメッセージは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、書いて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あること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が正しいかどうか</a:t>
            </a:r>
            <a:endParaRPr lang="en-US" altLang="ja-JP" sz="2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ts val="3500"/>
              </a:lnSpc>
            </a:pP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　　　よく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考えるようにしましょう。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304822" y="3061816"/>
            <a:ext cx="11658577" cy="9741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　　　　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あやしい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ホームページやメッセージ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を開かない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ようにしましょう。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304823" y="4155285"/>
            <a:ext cx="11658576" cy="9757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　　　　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インターネット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には、個人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がわかる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情報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を入れたり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しないよう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に</a:t>
            </a:r>
            <a:endParaRPr lang="en-US" altLang="ja-JP" sz="2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ts val="3500"/>
              </a:lnSpc>
            </a:pP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　　　しましょう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。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304825" y="870056"/>
            <a:ext cx="1203935" cy="975677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/>
              <a:t>１つめ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304819" y="1965094"/>
            <a:ext cx="1203941" cy="975734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/>
              <a:t>２つめ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304819" y="3060189"/>
            <a:ext cx="1203941" cy="975734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/>
              <a:t>３つめ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304819" y="4155284"/>
            <a:ext cx="1203941" cy="975736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/>
              <a:t>４つめ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58891" y="4056779"/>
            <a:ext cx="1079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じょうほう</a:t>
            </a: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おさらい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57984" y="4056779"/>
            <a:ext cx="1079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こじ</a:t>
            </a:r>
            <a:r>
              <a:rPr lang="ja-JP" altLang="en-US" sz="12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ん</a:t>
            </a:r>
            <a:endParaRPr kumimoji="1" lang="ja-JP" altLang="en-US" sz="1200" b="1" dirty="0" smtClean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304819" y="5250380"/>
            <a:ext cx="11658580" cy="9757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　　　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   おうち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の人とネットのルールを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決めてしっかり守りま</a:t>
            </a:r>
            <a:r>
              <a:rPr lang="ja-JP" altLang="en-US" sz="2400" b="1" dirty="0">
                <a:solidFill>
                  <a:schemeClr val="tx1">
                    <a:lumMod val="50000"/>
                  </a:schemeClr>
                </a:solidFill>
              </a:rPr>
              <a:t>しょう</a:t>
            </a:r>
            <a:r>
              <a:rPr lang="ja-JP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。</a:t>
            </a:r>
            <a:endParaRPr lang="ja-JP" alt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304815" y="5250379"/>
            <a:ext cx="1203945" cy="975736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/>
              <a:t>５</a:t>
            </a:r>
            <a:r>
              <a:rPr lang="ja-JP" altLang="en-US" sz="2400" b="1" dirty="0" smtClean="0"/>
              <a:t>つめ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2281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1" grpId="0" animBg="1"/>
      <p:bldP spid="3" grpId="0" animBg="1"/>
      <p:bldP spid="6" grpId="0" animBg="1"/>
      <p:bldP spid="8" grpId="0" animBg="1"/>
      <p:bldP spid="10" grpId="0" animBg="1"/>
      <p:bldP spid="5" grpId="0"/>
      <p:bldP spid="13" grpId="0"/>
      <p:bldP spid="14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2043046" cy="54243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52878" y="1521566"/>
            <a:ext cx="10528531" cy="4479184"/>
          </a:xfrm>
          <a:prstGeom prst="roundRect">
            <a:avLst>
              <a:gd name="adj" fmla="val 6205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　　インターネットを使うときは</a:t>
            </a:r>
            <a:endParaRPr lang="en-US" altLang="ja-JP" sz="40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　　相手のことをよく考えて、</a:t>
            </a:r>
            <a:endParaRPr lang="en-US" altLang="ja-JP" sz="40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　　ていねいに気持ちを伝えましょう。</a:t>
            </a:r>
          </a:p>
          <a:p>
            <a:pPr>
              <a:lnSpc>
                <a:spcPct val="150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　　ネットの中もいじめはぜったいにダメ！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752878" y="1096105"/>
            <a:ext cx="2196062" cy="721266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3200" b="1" dirty="0"/>
              <a:t>１つめ</a:t>
            </a: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おさらい</a:t>
            </a:r>
          </a:p>
        </p:txBody>
      </p:sp>
    </p:spTree>
    <p:extLst>
      <p:ext uri="{BB962C8B-B14F-4D97-AF65-F5344CB8AC3E}">
        <p14:creationId xmlns:p14="http://schemas.microsoft.com/office/powerpoint/2010/main" val="1054964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2043046" cy="54243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52878" y="1521566"/>
            <a:ext cx="10528531" cy="4479184"/>
          </a:xfrm>
          <a:prstGeom prst="roundRect">
            <a:avLst>
              <a:gd name="adj" fmla="val 6205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　ホームページやメッセージは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、</a:t>
            </a:r>
            <a:endParaRPr lang="en-US" altLang="ja-JP" sz="4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　書いて</a:t>
            </a: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あることが正しい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かどうか</a:t>
            </a:r>
            <a:endParaRPr lang="en-US" altLang="ja-JP" sz="4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　よく</a:t>
            </a: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考えるようにしましょう。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752878" y="1096105"/>
            <a:ext cx="2196062" cy="721266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3200" b="1" dirty="0" smtClean="0"/>
              <a:t>２つめ</a:t>
            </a:r>
            <a:endParaRPr lang="ja-JP" altLang="en-US" sz="3200" b="1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おさらい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2043046" cy="54243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52878" y="1521566"/>
            <a:ext cx="10528531" cy="4479184"/>
          </a:xfrm>
          <a:prstGeom prst="roundRect">
            <a:avLst>
              <a:gd name="adj" fmla="val 6205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　  あやしい</a:t>
            </a: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ホームページやメッセージ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を</a:t>
            </a:r>
            <a:endParaRPr lang="en-US" altLang="ja-JP" sz="4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  開かない</a:t>
            </a: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ようにしましょう。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752878" y="1096105"/>
            <a:ext cx="2196062" cy="721266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3200" b="1" dirty="0" smtClean="0"/>
              <a:t>３つめ</a:t>
            </a:r>
            <a:endParaRPr lang="ja-JP" altLang="en-US" sz="3200" b="1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おさらい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2043046" cy="54243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52878" y="1521566"/>
            <a:ext cx="10528531" cy="4479184"/>
          </a:xfrm>
          <a:prstGeom prst="roundRect">
            <a:avLst>
              <a:gd name="adj" fmla="val 6205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　　インターネット</a:t>
            </a: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には、個人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がわかる</a:t>
            </a:r>
            <a:endParaRPr lang="en-US" altLang="ja-JP" sz="4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　情報を入れたり</a:t>
            </a: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しないよう</a:t>
            </a: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に</a:t>
            </a:r>
            <a:endParaRPr lang="en-US" altLang="ja-JP" sz="4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4000" b="1" dirty="0" smtClean="0">
                <a:solidFill>
                  <a:schemeClr val="tx1">
                    <a:lumMod val="50000"/>
                  </a:schemeClr>
                </a:solidFill>
              </a:rPr>
              <a:t>　　しましょう。</a:t>
            </a:r>
            <a:endParaRPr lang="ja-JP" altLang="en-US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752878" y="1096105"/>
            <a:ext cx="2196062" cy="721266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3200" b="1" dirty="0" smtClean="0"/>
              <a:t>４つめ</a:t>
            </a:r>
            <a:endParaRPr lang="ja-JP" altLang="en-US" sz="3200" b="1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おさらい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46191" y="3263292"/>
            <a:ext cx="107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じょうほう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69362" y="2348892"/>
            <a:ext cx="107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こじ</a:t>
            </a:r>
            <a:r>
              <a:rPr lang="ja-JP" altLang="en-US" sz="14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ん</a:t>
            </a:r>
            <a:endParaRPr kumimoji="1" lang="ja-JP" altLang="en-US" sz="1400" b="1" dirty="0" smtClean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337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2043046" cy="54243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52878" y="1521566"/>
            <a:ext cx="10528531" cy="4479184"/>
          </a:xfrm>
          <a:prstGeom prst="roundRect">
            <a:avLst>
              <a:gd name="adj" fmla="val 6205"/>
            </a:avLst>
          </a:prstGeom>
          <a:solidFill>
            <a:schemeClr val="bg1"/>
          </a:solidFill>
          <a:ln w="38100">
            <a:solidFill>
              <a:srgbClr val="00A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　　おうちの人とネットのルールを決めて、</a:t>
            </a:r>
            <a:endParaRPr lang="en-US" altLang="ja-JP" sz="40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4000" b="1" dirty="0">
                <a:solidFill>
                  <a:schemeClr val="tx1">
                    <a:lumMod val="50000"/>
                  </a:schemeClr>
                </a:solidFill>
              </a:rPr>
              <a:t>　　しっかり守りましょう。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752878" y="1096105"/>
            <a:ext cx="2196062" cy="721266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ja-JP" altLang="en-US" sz="3200" b="1" dirty="0"/>
              <a:t>５つめ</a:t>
            </a: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おさらい</a:t>
            </a:r>
          </a:p>
        </p:txBody>
      </p:sp>
    </p:spTree>
    <p:extLst>
      <p:ext uri="{BB962C8B-B14F-4D97-AF65-F5344CB8AC3E}">
        <p14:creationId xmlns:p14="http://schemas.microsoft.com/office/powerpoint/2010/main" val="1178363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17220" y="2760344"/>
            <a:ext cx="10881360" cy="131445"/>
          </a:xfrm>
          <a:prstGeom prst="rect">
            <a:avLst/>
          </a:prstGeom>
          <a:solidFill>
            <a:srgbClr val="FF8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617220" y="5154930"/>
            <a:ext cx="9075420" cy="137160"/>
          </a:xfrm>
          <a:prstGeom prst="rect">
            <a:avLst/>
          </a:prstGeom>
          <a:solidFill>
            <a:srgbClr val="FF8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64123" y="3728718"/>
            <a:ext cx="10926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b="1" dirty="0" smtClean="0">
                <a:solidFill>
                  <a:srgbClr val="000000"/>
                </a:solidFill>
              </a:rPr>
              <a:t>●何か困ったことがあったら</a:t>
            </a:r>
            <a:r>
              <a:rPr lang="en-US" altLang="ja-JP" sz="3600" b="1" dirty="0" smtClean="0">
                <a:solidFill>
                  <a:srgbClr val="000000"/>
                </a:solidFill>
              </a:rPr>
              <a:t>1</a:t>
            </a:r>
            <a:r>
              <a:rPr lang="ja-JP" altLang="en-US" sz="3600" b="1" dirty="0" smtClean="0">
                <a:solidFill>
                  <a:srgbClr val="000000"/>
                </a:solidFill>
              </a:rPr>
              <a:t>人でなやまずに、</a:t>
            </a:r>
            <a:endParaRPr lang="en-US" altLang="ja-JP" sz="3600" b="1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3600" b="1" dirty="0" smtClean="0">
                <a:solidFill>
                  <a:srgbClr val="000000"/>
                </a:solidFill>
              </a:rPr>
              <a:t>　必ずおうちの人や先生に相談してください。</a:t>
            </a:r>
            <a:endParaRPr lang="en-US" altLang="ja-JP" sz="3600" b="1" dirty="0">
              <a:solidFill>
                <a:srgbClr val="00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64123" y="1321772"/>
            <a:ext cx="11726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b="1" dirty="0" smtClean="0">
                <a:solidFill>
                  <a:srgbClr val="000000"/>
                </a:solidFill>
              </a:rPr>
              <a:t>●インターネット</a:t>
            </a:r>
            <a:r>
              <a:rPr lang="ja-JP" altLang="en-US" sz="3600" b="1" dirty="0">
                <a:solidFill>
                  <a:srgbClr val="000000"/>
                </a:solidFill>
              </a:rPr>
              <a:t>は</a:t>
            </a:r>
            <a:r>
              <a:rPr lang="ja-JP" altLang="en-US" sz="3600" b="1" dirty="0" smtClean="0">
                <a:solidFill>
                  <a:srgbClr val="000000"/>
                </a:solidFill>
              </a:rPr>
              <a:t>子どもだけが使うものではないので、</a:t>
            </a:r>
            <a:endParaRPr lang="en-US" altLang="ja-JP" sz="3600" b="1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3600" b="1" dirty="0">
                <a:solidFill>
                  <a:srgbClr val="000000"/>
                </a:solidFill>
              </a:rPr>
              <a:t>　大人と同じルールを</a:t>
            </a:r>
            <a:r>
              <a:rPr lang="ja-JP" altLang="en-US" sz="3600" b="1" dirty="0" smtClean="0">
                <a:solidFill>
                  <a:srgbClr val="000000"/>
                </a:solidFill>
              </a:rPr>
              <a:t>守って使わなくてはいけません。</a:t>
            </a:r>
            <a:endParaRPr lang="ja-JP" altLang="en-US" sz="3600" b="1" dirty="0">
              <a:solidFill>
                <a:srgbClr val="00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1630670" cy="542437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まとめ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92810" y="3702960"/>
            <a:ext cx="107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こま</a:t>
            </a:r>
          </a:p>
        </p:txBody>
      </p:sp>
    </p:spTree>
    <p:extLst>
      <p:ext uri="{BB962C8B-B14F-4D97-AF65-F5344CB8AC3E}">
        <p14:creationId xmlns:p14="http://schemas.microsoft.com/office/powerpoint/2010/main" val="203273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/>
      <p:bldP spid="11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2" t="9381" r="8097" b="9055"/>
          <a:stretch/>
        </p:blipFill>
        <p:spPr>
          <a:xfrm>
            <a:off x="10633" y="0"/>
            <a:ext cx="12181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09" y="3164299"/>
            <a:ext cx="2122040" cy="299411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8" y="154380"/>
            <a:ext cx="1630670" cy="542437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299573" y="35850"/>
            <a:ext cx="11591078" cy="88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23" rtl="0" eaLnBrk="1" latinLnBrk="0" hangingPunct="1">
              <a:spcBef>
                <a:spcPct val="0"/>
              </a:spcBef>
              <a:buNone/>
              <a:defRPr kumimoji="1" sz="2800" b="1" kern="12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 smtClean="0">
                <a:solidFill>
                  <a:schemeClr val="bg1"/>
                </a:solidFill>
              </a:rPr>
              <a:t>まとめ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32" y="3153247"/>
            <a:ext cx="2127111" cy="300516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75" y="1003830"/>
            <a:ext cx="2127111" cy="300516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37" y="1003830"/>
            <a:ext cx="2126412" cy="300516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183" y="1030301"/>
            <a:ext cx="3631813" cy="51152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35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6" b="4734"/>
          <a:stretch/>
        </p:blipFill>
        <p:spPr>
          <a:xfrm>
            <a:off x="3879441" y="0"/>
            <a:ext cx="4433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84" y="4107648"/>
            <a:ext cx="2682205" cy="268220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4" y="154380"/>
            <a:ext cx="4076513" cy="542437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2168911" y="1235031"/>
            <a:ext cx="8022805" cy="961901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角丸四角形 45"/>
          <p:cNvSpPr/>
          <p:nvPr/>
        </p:nvSpPr>
        <p:spPr>
          <a:xfrm>
            <a:off x="2023110" y="4115406"/>
            <a:ext cx="8168606" cy="1439573"/>
          </a:xfrm>
          <a:prstGeom prst="roundRect">
            <a:avLst/>
          </a:prstGeom>
          <a:noFill/>
          <a:ln w="38100">
            <a:solidFill>
              <a:srgbClr val="DF2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800" b="1" dirty="0" smtClean="0">
              <a:solidFill>
                <a:srgbClr val="DF2570"/>
              </a:solidFill>
            </a:endParaRPr>
          </a:p>
          <a:p>
            <a:pPr algn="ctr"/>
            <a:r>
              <a:rPr lang="ja-JP" altLang="en-US" sz="6000" b="1" dirty="0" smtClean="0">
                <a:solidFill>
                  <a:srgbClr val="DF2570"/>
                </a:solidFill>
              </a:rPr>
              <a:t>コミュニケーション</a:t>
            </a:r>
            <a:endParaRPr lang="ja-JP" altLang="en-US" sz="6000" b="1" dirty="0">
              <a:solidFill>
                <a:srgbClr val="DF257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940484" y="2647590"/>
            <a:ext cx="64796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メール</a:t>
            </a:r>
            <a:r>
              <a:rPr lang="ja-JP" altLang="en-US" sz="44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、</a:t>
            </a:r>
            <a:r>
              <a:rPr lang="en-US" altLang="ja-JP" sz="44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SNS</a:t>
            </a:r>
            <a:r>
              <a:rPr lang="ja-JP" altLang="en-US" sz="4400" b="1" dirty="0" err="1">
                <a:solidFill>
                  <a:schemeClr val="tx1">
                    <a:lumMod val="50000"/>
                  </a:schemeClr>
                </a:solidFill>
                <a:latin typeface="+mn-ea"/>
              </a:rPr>
              <a:t>、</a:t>
            </a:r>
            <a:r>
              <a:rPr lang="ja-JP" altLang="en-US" sz="4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ブログ、</a:t>
            </a:r>
            <a:endParaRPr lang="en-US" altLang="ja-JP" sz="4400" b="1" dirty="0" smtClean="0">
              <a:solidFill>
                <a:schemeClr val="tx1">
                  <a:lumMod val="50000"/>
                </a:schemeClr>
              </a:solidFill>
              <a:latin typeface="+mn-ea"/>
            </a:endParaRPr>
          </a:p>
          <a:p>
            <a:pPr algn="ctr"/>
            <a:r>
              <a:rPr lang="ja-JP" altLang="en-US" sz="4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オンライン授業での</a:t>
            </a:r>
            <a:endParaRPr lang="ja-JP" altLang="en-US" sz="4400" b="1" dirty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2337923" y="1459218"/>
            <a:ext cx="7684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</a:rPr>
              <a:t>インターネットでできることいろいろ</a:t>
            </a:r>
          </a:p>
        </p:txBody>
      </p:sp>
      <p:sp>
        <p:nvSpPr>
          <p:cNvPr id="56" name="タイトル 1"/>
          <p:cNvSpPr>
            <a:spLocks noGrp="1"/>
          </p:cNvSpPr>
          <p:nvPr>
            <p:ph type="title"/>
          </p:nvPr>
        </p:nvSpPr>
        <p:spPr>
          <a:xfrm>
            <a:off x="299573" y="35850"/>
            <a:ext cx="11591078" cy="8888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インターネットとは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99" y="4556025"/>
            <a:ext cx="2233828" cy="22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7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54" y="154380"/>
            <a:ext cx="4076513" cy="542437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2168911" y="1235031"/>
            <a:ext cx="8022805" cy="961901"/>
          </a:xfrm>
          <a:prstGeom prst="roundRect">
            <a:avLst/>
          </a:prstGeom>
          <a:solidFill>
            <a:srgbClr val="00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138178" y="2895008"/>
            <a:ext cx="80842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「</a:t>
            </a:r>
            <a:r>
              <a:rPr lang="ja-JP" altLang="en-US" sz="44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調べる</a:t>
            </a:r>
            <a:r>
              <a:rPr lang="ja-JP" altLang="en-US" sz="4400" b="1" dirty="0" smtClean="0">
                <a:solidFill>
                  <a:schemeClr val="tx1">
                    <a:lumMod val="50000"/>
                  </a:schemeClr>
                </a:solidFill>
                <a:latin typeface="+mn-ea"/>
              </a:rPr>
              <a:t>」「見る・読む」</a:t>
            </a:r>
            <a:r>
              <a:rPr lang="ja-JP" altLang="en-US" sz="4400" b="1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など</a:t>
            </a:r>
            <a:endParaRPr lang="en-US" altLang="ja-JP" sz="4400" b="1" dirty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2337923" y="1459218"/>
            <a:ext cx="7684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</a:rPr>
              <a:t>インターネットでできることいろいろ</a:t>
            </a:r>
          </a:p>
        </p:txBody>
      </p:sp>
      <p:sp>
        <p:nvSpPr>
          <p:cNvPr id="56" name="タイトル 1"/>
          <p:cNvSpPr>
            <a:spLocks noGrp="1"/>
          </p:cNvSpPr>
          <p:nvPr>
            <p:ph type="title"/>
          </p:nvPr>
        </p:nvSpPr>
        <p:spPr>
          <a:xfrm>
            <a:off x="299573" y="35850"/>
            <a:ext cx="11591078" cy="8888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インターネットとは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023110" y="4115406"/>
            <a:ext cx="8168606" cy="1439573"/>
          </a:xfrm>
          <a:prstGeom prst="roundRect">
            <a:avLst/>
          </a:prstGeom>
          <a:noFill/>
          <a:ln w="38100">
            <a:solidFill>
              <a:srgbClr val="DF2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800" b="1" dirty="0" smtClean="0">
              <a:solidFill>
                <a:srgbClr val="DF2570"/>
              </a:solidFill>
            </a:endParaRPr>
          </a:p>
          <a:p>
            <a:pPr algn="ctr"/>
            <a:r>
              <a:rPr lang="ja-JP" altLang="en-US" sz="6000" b="1" dirty="0" smtClean="0">
                <a:solidFill>
                  <a:srgbClr val="DF2570"/>
                </a:solidFill>
              </a:rPr>
              <a:t>調べもの</a:t>
            </a:r>
            <a:endParaRPr lang="ja-JP" altLang="en-US" sz="6000" b="1" dirty="0">
              <a:solidFill>
                <a:srgbClr val="DF2570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99" y="4556025"/>
            <a:ext cx="2233828" cy="223382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84" y="4107648"/>
            <a:ext cx="2682205" cy="26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5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</p:bldLst>
  </p:timing>
</p:sld>
</file>

<file path=ppt/theme/theme1.xml><?xml version="1.0" encoding="utf-8"?>
<a:theme xmlns:a="http://schemas.openxmlformats.org/drawingml/2006/main" name="デザインの設定">
  <a:themeElements>
    <a:clrScheme name="DLEテンプレート">
      <a:dk1>
        <a:srgbClr val="3F3F3F"/>
      </a:dk1>
      <a:lt1>
        <a:sysClr val="window" lastClr="FFFFFF"/>
      </a:lt1>
      <a:dk2>
        <a:srgbClr val="00418C"/>
      </a:dk2>
      <a:lt2>
        <a:srgbClr val="828282"/>
      </a:lt2>
      <a:accent1>
        <a:srgbClr val="00418C"/>
      </a:accent1>
      <a:accent2>
        <a:srgbClr val="006EC3"/>
      </a:accent2>
      <a:accent3>
        <a:srgbClr val="009BFF"/>
      </a:accent3>
      <a:accent4>
        <a:srgbClr val="00C3D7"/>
      </a:accent4>
      <a:accent5>
        <a:srgbClr val="4BACC6"/>
      </a:accent5>
      <a:accent6>
        <a:srgbClr val="C3FAFF"/>
      </a:accent6>
      <a:hlink>
        <a:srgbClr val="0000FF"/>
      </a:hlink>
      <a:folHlink>
        <a:srgbClr val="800080"/>
      </a:folHlink>
    </a:clrScheme>
    <a:fontScheme name="DLEテンプレート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b="1" dirty="0" smtClean="0">
            <a:solidFill>
              <a:schemeClr val="tx1">
                <a:lumMod val="50000"/>
              </a:schemeClr>
            </a:solidFill>
            <a:latin typeface="+mn-e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161205_キタムラ様提案タタキ</Template>
  <TotalTime>6641</TotalTime>
  <Words>1366</Words>
  <Application>Microsoft Office PowerPoint</Application>
  <PresentationFormat>ワイド画面</PresentationFormat>
  <Paragraphs>269</Paragraphs>
  <Slides>50</Slides>
  <Notes>47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6" baseType="lpstr">
      <vt:lpstr>Arial Unicode MS</vt:lpstr>
      <vt:lpstr>ＭＳ Ｐゴシック</vt:lpstr>
      <vt:lpstr>メイリオ</vt:lpstr>
      <vt:lpstr>Arial</vt:lpstr>
      <vt:lpstr>Calibri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表紙</dc:title>
  <dc:creator>iwai.yusuke</dc:creator>
  <cp:lastModifiedBy>小山彩香</cp:lastModifiedBy>
  <cp:revision>488</cp:revision>
  <cp:lastPrinted>2016-12-22T06:06:11Z</cp:lastPrinted>
  <dcterms:created xsi:type="dcterms:W3CDTF">2016-12-05T05:57:52Z</dcterms:created>
  <dcterms:modified xsi:type="dcterms:W3CDTF">2022-06-08T11:29:09Z</dcterms:modified>
</cp:coreProperties>
</file>