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Lst>
  <p:notesMasterIdLst>
    <p:notesMasterId r:id="rId7"/>
  </p:notesMasterIdLst>
  <p:sldIdLst>
    <p:sldId id="256" r:id="rId3"/>
    <p:sldId id="268" r:id="rId4"/>
    <p:sldId id="260" r:id="rId5"/>
    <p:sldId id="263"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81E66B-D11B-CE30-C9ED-B5A83E6EB07C}" name="松田　大佑 / matsuda daisuke" initials="大松" userId="S::daisuke.matsuda.zn@east.ntt.co.jp::be00b451-17e6-4fe1-a0e1-e4c466ed3de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1" autoAdjust="0"/>
    <p:restoredTop sz="94129" autoAdjust="0"/>
  </p:normalViewPr>
  <p:slideViewPr>
    <p:cSldViewPr snapToGrid="0">
      <p:cViewPr varScale="1">
        <p:scale>
          <a:sx n="110" d="100"/>
          <a:sy n="110" d="100"/>
        </p:scale>
        <p:origin x="1158"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84123-E65F-4214-86BE-EBA115EFF1A0}" type="datetimeFigureOut">
              <a:rPr kumimoji="1" lang="ja-JP" altLang="en-US" smtClean="0"/>
              <a:t>2024/12/5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63FE13-2898-48F4-AD02-DAAA3600DD40}" type="slidenum">
              <a:rPr kumimoji="1" lang="ja-JP" altLang="en-US" smtClean="0"/>
              <a:t>‹#›</a:t>
            </a:fld>
            <a:endParaRPr kumimoji="1" lang="ja-JP" altLang="en-US"/>
          </a:p>
        </p:txBody>
      </p:sp>
    </p:spTree>
    <p:extLst>
      <p:ext uri="{BB962C8B-B14F-4D97-AF65-F5344CB8AC3E}">
        <p14:creationId xmlns:p14="http://schemas.microsoft.com/office/powerpoint/2010/main" val="9951366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7763FE13-2898-48F4-AD02-DAAA3600DD40}" type="slidenum">
              <a:rPr kumimoji="1" lang="ja-JP" altLang="en-US" smtClean="0"/>
              <a:t>1</a:t>
            </a:fld>
            <a:endParaRPr kumimoji="1" lang="ja-JP" altLang="en-US"/>
          </a:p>
        </p:txBody>
      </p:sp>
    </p:spTree>
    <p:extLst>
      <p:ext uri="{BB962C8B-B14F-4D97-AF65-F5344CB8AC3E}">
        <p14:creationId xmlns:p14="http://schemas.microsoft.com/office/powerpoint/2010/main" val="31697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011719-450C-4AED-BF83-1DA12A7869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54594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011719-450C-4AED-BF83-1DA12A7869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46023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9011719-450C-4AED-BF83-1DA12A7869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88519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841084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2039611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1886146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D42EF64-9A75-4E4A-A2FE-396C393C07EF}"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4102075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88C1602-5F19-42ED-8BCC-AD9666BB28A9}"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1218623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BB9EE8D-99A5-471C-84AB-431DF7850DB2}"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190006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58EC11F-2C59-4368-A8CE-959BB67651A4}" type="datetime1">
              <a:rPr kumimoji="1" lang="ja-JP" altLang="en-US" smtClean="0"/>
              <a:t>2024/12/5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3629221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07C820-2DB5-4FE5-B2EC-13B11FC47429}" type="datetime1">
              <a:rPr kumimoji="1" lang="ja-JP" altLang="en-US" smtClean="0"/>
              <a:t>2024/12/5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805680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73D67C8-BDB9-4596-9704-051C1AC2D5B9}" type="datetime1">
              <a:rPr kumimoji="1" lang="ja-JP" altLang="en-US" smtClean="0"/>
              <a:t>2024/12/5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27872320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DBEFB0C-DBC3-4694-9F20-9797482C7B29}" type="datetime1">
              <a:rPr kumimoji="1" lang="ja-JP" altLang="en-US" smtClean="0"/>
              <a:t>2024/12/5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1713433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607041A-6DF9-48BB-B6CE-A2C9C2645107}" type="datetime1">
              <a:rPr kumimoji="1" lang="ja-JP" altLang="en-US" smtClean="0"/>
              <a:t>2024/12/5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362081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1002723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0368A3-3FA8-4726-99BE-970F4E155C62}" type="datetime1">
              <a:rPr kumimoji="1" lang="ja-JP" altLang="en-US" smtClean="0"/>
              <a:t>2024/12/5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3207306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2FDDFB-D94A-4FA6-9ECD-658E9D82B38D}"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9688358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8E9E38-C679-4A21-866E-4E5BCBA9DA2A}" type="datetime1">
              <a:rPr kumimoji="1" lang="ja-JP" altLang="en-US" smtClean="0"/>
              <a:t>2024/12/5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415469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7134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2099809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2022961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140009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120130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217054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2CE53E-0C41-440C-946D-B70E00F5A0D6}"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2385371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2CE53E-0C41-440C-946D-B70E00F5A0D6}" type="datetimeFigureOut">
              <a:rPr kumimoji="1" lang="ja-JP" altLang="en-US" smtClean="0"/>
              <a:t>2024/12/5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C4D6D-1D32-4177-A896-5E5C51DA7C74}" type="slidenum">
              <a:rPr kumimoji="1" lang="ja-JP" altLang="en-US" smtClean="0"/>
              <a:t>‹#›</a:t>
            </a:fld>
            <a:endParaRPr kumimoji="1" lang="ja-JP" altLang="en-US"/>
          </a:p>
        </p:txBody>
      </p:sp>
    </p:spTree>
    <p:extLst>
      <p:ext uri="{BB962C8B-B14F-4D97-AF65-F5344CB8AC3E}">
        <p14:creationId xmlns:p14="http://schemas.microsoft.com/office/powerpoint/2010/main" val="2896856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93F39A2D-DEBD-4852-ADAD-CA838B9998D8}" type="datetime1">
              <a:rPr kumimoji="1" lang="ja-JP" altLang="en-US" smtClean="0"/>
              <a:t>2024/12/5</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91970"/>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D764225C-1592-4CB9-80E7-8376757AB42F}" type="slidenum">
              <a:rPr kumimoji="1" lang="ja-JP" altLang="en-US" smtClean="0"/>
              <a:t>‹#›</a:t>
            </a:fld>
            <a:endParaRPr kumimoji="1" lang="ja-JP" altLang="en-US"/>
          </a:p>
        </p:txBody>
      </p:sp>
    </p:spTree>
    <p:extLst>
      <p:ext uri="{BB962C8B-B14F-4D97-AF65-F5344CB8AC3E}">
        <p14:creationId xmlns:p14="http://schemas.microsoft.com/office/powerpoint/2010/main" val="180097123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mailto:sougo-payment-ml@east.ntt.co.jp"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118236" y="97089"/>
            <a:ext cx="2880917" cy="369332"/>
          </a:xfrm>
          <a:prstGeom prst="rect">
            <a:avLst/>
          </a:prstGeom>
          <a:noFill/>
        </p:spPr>
        <p:txBody>
          <a:bodyPr wrap="none" rtlCol="0">
            <a:spAutoFit/>
          </a:bodyPr>
          <a:lstStyle/>
          <a:p>
            <a:pPr algn="ctr"/>
            <a:r>
              <a:rPr lang="en-US" altLang="ja-JP" b="1" dirty="0"/>
              <a:t>web</a:t>
            </a:r>
            <a:r>
              <a:rPr lang="ja-JP" altLang="en-US" b="1" dirty="0"/>
              <a:t>請求書ご利用のお願い</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150639" y="137980"/>
            <a:ext cx="785696" cy="262829"/>
          </a:xfrm>
          <a:prstGeom prst="rect">
            <a:avLst/>
          </a:prstGeom>
          <a:noFill/>
          <a:ln>
            <a:solidFill>
              <a:schemeClr val="tx1"/>
            </a:solidFill>
          </a:ln>
        </p:spPr>
        <p:txBody>
          <a:bodyPr wrap="square" rtlCol="0" anchor="ctr">
            <a:spAutoFit/>
          </a:bodyPr>
          <a:lstStyle/>
          <a:p>
            <a:pPr algn="ctr"/>
            <a:r>
              <a:rPr kumimoji="1" lang="ja-JP" altLang="en-US" sz="1108" dirty="0">
                <a:latin typeface="Meiryo UI" panose="020B0604030504040204" pitchFamily="50" charset="-128"/>
                <a:ea typeface="Meiryo UI" panose="020B0604030504040204" pitchFamily="50" charset="-128"/>
                <a:cs typeface="Meiryo UI" panose="020B0604030504040204" pitchFamily="50" charset="-128"/>
              </a:rPr>
              <a:t>貴社限り</a:t>
            </a:r>
          </a:p>
        </p:txBody>
      </p:sp>
      <p:sp>
        <p:nvSpPr>
          <p:cNvPr id="10" name="Text Box 311"/>
          <p:cNvSpPr txBox="1">
            <a:spLocks noChangeArrowheads="1"/>
          </p:cNvSpPr>
          <p:nvPr/>
        </p:nvSpPr>
        <p:spPr bwMode="auto">
          <a:xfrm>
            <a:off x="7718397" y="69176"/>
            <a:ext cx="1337532" cy="3480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831" dirty="0">
              <a:latin typeface="Meiryo UI" panose="020B0604030504040204" pitchFamily="50" charset="-128"/>
              <a:ea typeface="Meiryo UI" panose="020B0604030504040204" pitchFamily="50" charset="-128"/>
              <a:cs typeface="Meiryo UI" panose="020B0604030504040204" pitchFamily="50" charset="-128"/>
            </a:endParaRPr>
          </a:p>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相互接続推進部</a:t>
            </a:r>
          </a:p>
        </p:txBody>
      </p:sp>
      <p:sp>
        <p:nvSpPr>
          <p:cNvPr id="12" name="テキスト ボックス 11"/>
          <p:cNvSpPr txBox="1"/>
          <p:nvPr/>
        </p:nvSpPr>
        <p:spPr>
          <a:xfrm>
            <a:off x="373966" y="4828639"/>
            <a:ext cx="8497838" cy="1685077"/>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＜対応開始時期＞</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・事業者様からお申込みをいただき、弊社及び金融機関での手続き完了後、順次対応開始</a:t>
            </a:r>
            <a:r>
              <a:rPr kumimoji="1" lang="ja-JP" altLang="en-US" sz="1200" dirty="0">
                <a:latin typeface="Meiryo UI" panose="020B0604030504040204" pitchFamily="50" charset="-128"/>
                <a:ea typeface="Meiryo UI" panose="020B0604030504040204" pitchFamily="50" charset="-128"/>
              </a:rPr>
              <a:t>いたします。</a:t>
            </a:r>
            <a:endParaRPr kumimoji="1" lang="en-US" altLang="ja-JP" sz="1200" dirty="0">
              <a:latin typeface="Meiryo UI" panose="020B0604030504040204" pitchFamily="50" charset="-128"/>
              <a:ea typeface="Meiryo UI" panose="020B0604030504040204" pitchFamily="50" charset="-128"/>
            </a:endParaRPr>
          </a:p>
          <a:p>
            <a:pPr lvl="0"/>
            <a:r>
              <a:rPr kumimoji="1" lang="ja-JP" altLang="en-US" sz="1200" dirty="0">
                <a:latin typeface="Meiryo UI" panose="020B0604030504040204" pitchFamily="50" charset="-128"/>
                <a:ea typeface="Meiryo UI" panose="020B0604030504040204" pitchFamily="50" charset="-128"/>
              </a:rPr>
              <a:t>　・本資料</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ページの「お申込み方法」をご確認の上、メールにて本対応のご利用希望をご連絡ください</a:t>
            </a:r>
            <a:r>
              <a:rPr kumimoji="1" lang="ja-JP" altLang="en-US" sz="1200" dirty="0">
                <a:solidFill>
                  <a:prstClr val="black"/>
                </a:solidFill>
                <a:latin typeface="Meiryo UI" panose="020B0604030504040204" pitchFamily="50" charset="-128"/>
                <a:ea typeface="Meiryo UI" panose="020B0604030504040204" pitchFamily="50" charset="-128"/>
              </a:rPr>
              <a:t>。</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r>
              <a:rPr kumimoji="1" lang="ja-JP" altLang="en-US" sz="900" dirty="0">
                <a:solidFill>
                  <a:prstClr val="black"/>
                </a:solidFill>
                <a:latin typeface="Meiryo UI" panose="020B0604030504040204" pitchFamily="50" charset="-128"/>
                <a:ea typeface="Meiryo UI" panose="020B0604030504040204" pitchFamily="50" charset="-128"/>
              </a:rPr>
              <a:t>　　（</a:t>
            </a:r>
            <a:r>
              <a:rPr kumimoji="1" lang="en-US" altLang="ja-JP" sz="900" dirty="0">
                <a:solidFill>
                  <a:prstClr val="black"/>
                </a:solidFill>
                <a:latin typeface="Meiryo UI" panose="020B0604030504040204" pitchFamily="50" charset="-128"/>
                <a:ea typeface="Meiryo UI" panose="020B0604030504040204" pitchFamily="50" charset="-128"/>
              </a:rPr>
              <a:t>※2</a:t>
            </a:r>
            <a:r>
              <a:rPr kumimoji="1" lang="ja-JP" altLang="en-US" sz="900" dirty="0">
                <a:solidFill>
                  <a:prstClr val="black"/>
                </a:solidFill>
                <a:latin typeface="Meiryo UI" panose="020B0604030504040204" pitchFamily="50" charset="-128"/>
                <a:ea typeface="Meiryo UI" panose="020B0604030504040204" pitchFamily="50" charset="-128"/>
              </a:rPr>
              <a:t>）：お申込みの内容やその後のお手続きの状況等によって、ご希望に添えない場合もございます。</a:t>
            </a:r>
            <a:endParaRPr kumimoji="1"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105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＜ご留意いただきたい事項＞</a:t>
            </a:r>
          </a:p>
          <a:p>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WEB</a:t>
            </a:r>
            <a:r>
              <a:rPr kumimoji="1" lang="ja-JP" altLang="en-US" sz="1200" b="1" dirty="0">
                <a:latin typeface="Meiryo UI" panose="020B0604030504040204" pitchFamily="50" charset="-128"/>
                <a:ea typeface="Meiryo UI" panose="020B0604030504040204" pitchFamily="50" charset="-128"/>
              </a:rPr>
              <a:t>請求書発行と口座振替・口座振込はセットでのご対応</a:t>
            </a:r>
            <a:r>
              <a:rPr kumimoji="1" lang="ja-JP" altLang="en-US" sz="1200" dirty="0">
                <a:latin typeface="Meiryo UI" panose="020B0604030504040204" pitchFamily="50" charset="-128"/>
                <a:ea typeface="Meiryo UI" panose="020B0604030504040204" pitchFamily="50" charset="-128"/>
              </a:rPr>
              <a:t>となります。</a:t>
            </a:r>
            <a:r>
              <a:rPr kumimoji="1" lang="ja-JP" altLang="en-US" sz="1200" b="1" dirty="0">
                <a:latin typeface="Meiryo UI" panose="020B0604030504040204" pitchFamily="50" charset="-128"/>
                <a:ea typeface="Meiryo UI" panose="020B0604030504040204" pitchFamily="50" charset="-128"/>
              </a:rPr>
              <a:t>いずれか一方のみをご利用することはできません</a:t>
            </a:r>
            <a:r>
              <a:rPr kumimoji="1" lang="ja-JP" altLang="en-US" sz="12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・当社は事業者様からのお申込みを受領した順に、口座振替・口座振込に向けた各種手続きを実施いたします。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・手続きには金融機関の登録等に一定の期間</a:t>
            </a:r>
            <a:r>
              <a:rPr kumimoji="1" lang="ja-JP" altLang="en-US" sz="1200" dirty="0">
                <a:solidFill>
                  <a:srgbClr val="FF0000"/>
                </a:solidFill>
                <a:latin typeface="Meiryo UI" panose="020B0604030504040204" pitchFamily="50" charset="-128"/>
                <a:ea typeface="Meiryo UI" panose="020B0604030504040204" pitchFamily="50" charset="-128"/>
              </a:rPr>
              <a:t>（口座振込：通常</a:t>
            </a:r>
            <a:r>
              <a:rPr kumimoji="1" lang="en-US" altLang="ja-JP" sz="1200" dirty="0">
                <a:solidFill>
                  <a:srgbClr val="FF0000"/>
                </a:solidFill>
                <a:latin typeface="Meiryo UI" panose="020B0604030504040204" pitchFamily="50" charset="-128"/>
                <a:ea typeface="Meiryo UI" panose="020B0604030504040204" pitchFamily="50" charset="-128"/>
              </a:rPr>
              <a:t>2</a:t>
            </a:r>
            <a:r>
              <a:rPr kumimoji="1" lang="ja-JP" altLang="en-US" sz="1200" dirty="0">
                <a:solidFill>
                  <a:srgbClr val="FF0000"/>
                </a:solidFill>
                <a:latin typeface="Meiryo UI" panose="020B0604030504040204" pitchFamily="50" charset="-128"/>
                <a:ea typeface="Meiryo UI" panose="020B0604030504040204" pitchFamily="50" charset="-128"/>
              </a:rPr>
              <a:t>か月程度、口座振替：通常</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か月程度）</a:t>
            </a:r>
            <a:r>
              <a:rPr kumimoji="1" lang="ja-JP" altLang="en-US" sz="1200" dirty="0">
                <a:latin typeface="Meiryo UI" panose="020B0604030504040204" pitchFamily="50" charset="-128"/>
                <a:ea typeface="Meiryo UI" panose="020B0604030504040204" pitchFamily="50" charset="-128"/>
              </a:rPr>
              <a:t>を要します。</a:t>
            </a:r>
            <a:endParaRPr kumimoji="1" lang="en-US" altLang="ja-JP" sz="12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19080" y="736771"/>
            <a:ext cx="8713878" cy="553581"/>
          </a:xfrm>
          <a:prstGeom prst="roundRect">
            <a:avLst>
              <a:gd name="adj" fmla="val 9806"/>
            </a:avLst>
          </a:prstGeom>
          <a:noFill/>
          <a:ln>
            <a:solidFill>
              <a:schemeClr val="tx1"/>
            </a:solidFill>
          </a:ln>
        </p:spPr>
        <p:txBody>
          <a:bodyPr wrap="square" lIns="72000" rIns="72000" rtlCol="0">
            <a:spAutoFit/>
          </a:bodyPr>
          <a:lstStyle/>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接続料金等に係る請求</a:t>
            </a:r>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※1</a:t>
            </a:r>
            <a:r>
              <a:rPr kumimoji="1" lang="ja-JP" altLang="en-US" sz="9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については、紙削減による環境負荷軽減の観点からオンライン請求を推進しております。</a:t>
            </a:r>
            <a:endParaRPr kumimoji="1" lang="en-US" altLang="ja-JP" sz="1400" b="1" dirty="0">
              <a:latin typeface="Meiryo UI" panose="020B0604030504040204" pitchFamily="50" charset="-128"/>
              <a:ea typeface="Meiryo UI" panose="020B0604030504040204" pitchFamily="50" charset="-128"/>
            </a:endParaRPr>
          </a:p>
          <a:p>
            <a:r>
              <a:rPr kumimoji="1" lang="en-US" altLang="ja-JP" sz="1400" b="1" dirty="0">
                <a:latin typeface="Meiryo UI" panose="020B0604030504040204" pitchFamily="50" charset="-128"/>
                <a:ea typeface="Meiryo UI" panose="020B0604030504040204" pitchFamily="50" charset="-128"/>
              </a:rPr>
              <a:t>WEB</a:t>
            </a:r>
            <a:r>
              <a:rPr kumimoji="1" lang="ja-JP" altLang="en-US" sz="1400" b="1" dirty="0">
                <a:latin typeface="Meiryo UI" panose="020B0604030504040204" pitchFamily="50" charset="-128"/>
                <a:ea typeface="Meiryo UI" panose="020B0604030504040204" pitchFamily="50" charset="-128"/>
              </a:rPr>
              <a:t>請求書発行による、口座振替（引落し）・口座振込によるお支払いへのご理解・ご協力をお願いいたします。</a:t>
            </a:r>
            <a:endParaRPr kumimoji="1" lang="ja-JP" altLang="en-US" sz="1400" b="1" strike="sngStrike" dirty="0">
              <a:latin typeface="Meiryo UI" panose="020B0604030504040204" pitchFamily="50" charset="-128"/>
              <a:ea typeface="Meiryo UI" panose="020B0604030504040204" pitchFamily="50" charset="-128"/>
            </a:endParaRPr>
          </a:p>
        </p:txBody>
      </p:sp>
      <p:sp>
        <p:nvSpPr>
          <p:cNvPr id="11" name="正方形/長方形 10"/>
          <p:cNvSpPr/>
          <p:nvPr/>
        </p:nvSpPr>
        <p:spPr>
          <a:xfrm>
            <a:off x="230095" y="1349198"/>
            <a:ext cx="8641707" cy="230832"/>
          </a:xfrm>
          <a:prstGeom prst="rect">
            <a:avLst/>
          </a:prstGeom>
        </p:spPr>
        <p:txBody>
          <a:bodyPr wrap="square">
            <a:spAutoFit/>
          </a:bodyPr>
          <a:lstStyle/>
          <a:p>
            <a:pPr lvl="0"/>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）・随時請求等一部のご請求については、ご対応できない場合がございます。</a:t>
            </a:r>
            <a:endParaRPr kumimoji="1" lang="en-US" altLang="ja-JP" sz="900" dirty="0">
              <a:latin typeface="Meiryo UI" panose="020B0604030504040204" pitchFamily="50" charset="-128"/>
              <a:ea typeface="Meiryo UI" panose="020B0604030504040204" pitchFamily="50" charset="-128"/>
            </a:endParaRPr>
          </a:p>
        </p:txBody>
      </p:sp>
      <p:cxnSp>
        <p:nvCxnSpPr>
          <p:cNvPr id="28" name="直線コネクタ 27"/>
          <p:cNvCxnSpPr/>
          <p:nvPr/>
        </p:nvCxnSpPr>
        <p:spPr>
          <a:xfrm>
            <a:off x="3200" y="49591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スライド番号プレースホルダー 2"/>
          <p:cNvSpPr>
            <a:spLocks noGrp="1"/>
          </p:cNvSpPr>
          <p:nvPr>
            <p:ph type="sldNum" sz="quarter" idx="12"/>
          </p:nvPr>
        </p:nvSpPr>
        <p:spPr>
          <a:xfrm>
            <a:off x="8564578" y="6491970"/>
            <a:ext cx="5794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64225C-1592-4CB9-80E7-8376757AB42F}" type="slidenum">
              <a:rPr kumimoji="1" lang="ja-JP" altLang="en-US" sz="1108"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108"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3" name="右矢印 22"/>
          <p:cNvSpPr/>
          <p:nvPr/>
        </p:nvSpPr>
        <p:spPr>
          <a:xfrm rot="10800000">
            <a:off x="2528934" y="3615654"/>
            <a:ext cx="4069099" cy="504455"/>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右矢印 1"/>
          <p:cNvSpPr/>
          <p:nvPr/>
        </p:nvSpPr>
        <p:spPr>
          <a:xfrm>
            <a:off x="2512045" y="2925140"/>
            <a:ext cx="4049485" cy="359803"/>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14"/>
          <p:cNvSpPr/>
          <p:nvPr/>
        </p:nvSpPr>
        <p:spPr>
          <a:xfrm>
            <a:off x="150639" y="1914952"/>
            <a:ext cx="8713879" cy="2458568"/>
          </a:xfrm>
          <a:prstGeom prst="roundRect">
            <a:avLst>
              <a:gd name="adj" fmla="val 3070"/>
            </a:avLst>
          </a:prstGeom>
          <a:noFill/>
          <a:ln w="381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角丸四角形 19"/>
          <p:cNvSpPr/>
          <p:nvPr/>
        </p:nvSpPr>
        <p:spPr>
          <a:xfrm>
            <a:off x="634472" y="1799950"/>
            <a:ext cx="1275160" cy="289162"/>
          </a:xfrm>
          <a:prstGeom prst="roundRect">
            <a:avLst/>
          </a:prstGeom>
          <a:solidFill>
            <a:srgbClr val="C00000"/>
          </a:solidFill>
          <a:ln w="127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概要</a:t>
            </a:r>
          </a:p>
        </p:txBody>
      </p:sp>
      <p:sp>
        <p:nvSpPr>
          <p:cNvPr id="8" name="テキスト ボックス 7"/>
          <p:cNvSpPr txBox="1"/>
          <p:nvPr/>
        </p:nvSpPr>
        <p:spPr>
          <a:xfrm>
            <a:off x="412272" y="2100616"/>
            <a:ext cx="7901501" cy="646331"/>
          </a:xfrm>
          <a:prstGeom prst="rect">
            <a:avLst/>
          </a:prstGeom>
          <a:noFill/>
          <a:ln>
            <a:noFill/>
            <a:prstDash val="sysDash"/>
          </a:ln>
        </p:spPr>
        <p:txBody>
          <a:bodyPr wrap="square" rtlCol="0">
            <a:spAutoFit/>
          </a:bodyPr>
          <a:lstStyle/>
          <a:p>
            <a:r>
              <a:rPr lang="en-US" altLang="ja-JP" sz="1200" b="1" dirty="0">
                <a:solidFill>
                  <a:prstClr val="black"/>
                </a:solidFill>
                <a:latin typeface="Meiryo UI" panose="020B0604030504040204" pitchFamily="50" charset="-128"/>
                <a:ea typeface="Meiryo UI" panose="020B0604030504040204" pitchFamily="50" charset="-128"/>
              </a:rPr>
              <a:t>WEB</a:t>
            </a:r>
            <a:r>
              <a:rPr lang="ja-JP" altLang="en-US" sz="1200" b="1" dirty="0">
                <a:solidFill>
                  <a:prstClr val="black"/>
                </a:solidFill>
                <a:latin typeface="Meiryo UI" panose="020B0604030504040204" pitchFamily="50" charset="-128"/>
                <a:ea typeface="Meiryo UI" panose="020B0604030504040204" pitchFamily="50" charset="-128"/>
              </a:rPr>
              <a:t>請求書では、メールでお送りする</a:t>
            </a:r>
            <a:r>
              <a:rPr lang="en-US" altLang="ja-JP" sz="1200" b="1" dirty="0">
                <a:solidFill>
                  <a:prstClr val="black"/>
                </a:solidFill>
                <a:latin typeface="Meiryo UI" panose="020B0604030504040204" pitchFamily="50" charset="-128"/>
                <a:ea typeface="Meiryo UI" panose="020B0604030504040204" pitchFamily="50" charset="-128"/>
              </a:rPr>
              <a:t>URL</a:t>
            </a:r>
            <a:r>
              <a:rPr lang="ja-JP" altLang="en-US" sz="1200" b="1" dirty="0">
                <a:solidFill>
                  <a:prstClr val="black"/>
                </a:solidFill>
                <a:latin typeface="Meiryo UI" panose="020B0604030504040204" pitchFamily="50" charset="-128"/>
                <a:ea typeface="Meiryo UI" panose="020B0604030504040204" pitchFamily="50" charset="-128"/>
              </a:rPr>
              <a:t>より、請求書の</a:t>
            </a:r>
            <a:r>
              <a:rPr lang="en-US" altLang="ja-JP" sz="1200" b="1" dirty="0">
                <a:solidFill>
                  <a:prstClr val="black"/>
                </a:solidFill>
                <a:latin typeface="Meiryo UI" panose="020B0604030504040204" pitchFamily="50" charset="-128"/>
                <a:ea typeface="Meiryo UI" panose="020B0604030504040204" pitchFamily="50" charset="-128"/>
              </a:rPr>
              <a:t>PDF</a:t>
            </a:r>
            <a:r>
              <a:rPr lang="ja-JP" altLang="en-US" sz="1200" b="1" dirty="0">
                <a:solidFill>
                  <a:prstClr val="black"/>
                </a:solidFill>
                <a:latin typeface="Meiryo UI" panose="020B0604030504040204" pitchFamily="50" charset="-128"/>
                <a:ea typeface="Meiryo UI" panose="020B0604030504040204" pitchFamily="50" charset="-128"/>
              </a:rPr>
              <a:t>ファイルを閲覧・ダウンロードいただけるようになります。</a:t>
            </a:r>
            <a:endParaRPr lang="en-US" altLang="ja-JP" sz="1200" b="1" dirty="0">
              <a:solidFill>
                <a:prstClr val="black"/>
              </a:solidFill>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事業者様預金口座からの</a:t>
            </a:r>
            <a:r>
              <a:rPr lang="ja-JP" altLang="en-US" sz="1200" b="1" dirty="0">
                <a:latin typeface="Meiryo UI" panose="020B0604030504040204" pitchFamily="50" charset="-128"/>
                <a:ea typeface="Meiryo UI" panose="020B0604030504040204" pitchFamily="50" charset="-128"/>
              </a:rPr>
              <a:t>引落し（口座振替）</a:t>
            </a:r>
            <a:r>
              <a:rPr kumimoji="1" lang="ja-JP" altLang="en-US" sz="1200" b="1" dirty="0">
                <a:latin typeface="Meiryo UI" panose="020B0604030504040204" pitchFamily="50" charset="-128"/>
                <a:ea typeface="Meiryo UI" panose="020B0604030504040204" pitchFamily="50" charset="-128"/>
              </a:rPr>
              <a:t>または</a:t>
            </a:r>
            <a:r>
              <a:rPr lang="ja-JP" altLang="en-US" sz="1200" b="1" dirty="0">
                <a:latin typeface="Meiryo UI" panose="020B0604030504040204" pitchFamily="50" charset="-128"/>
                <a:ea typeface="Meiryo UI" panose="020B0604030504040204" pitchFamily="50" charset="-128"/>
              </a:rPr>
              <a:t>弊社指定口座へのお振込（口座振込）のいずれかのお支払方法をご選択いただけます</a:t>
            </a:r>
            <a:r>
              <a:rPr kumimoji="1" lang="ja-JP" altLang="en-US"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p:txBody>
      </p:sp>
      <p:sp>
        <p:nvSpPr>
          <p:cNvPr id="13" name="角丸四角形 32"/>
          <p:cNvSpPr/>
          <p:nvPr/>
        </p:nvSpPr>
        <p:spPr>
          <a:xfrm>
            <a:off x="3415937" y="2863123"/>
            <a:ext cx="2154600" cy="430985"/>
          </a:xfrm>
          <a:prstGeom prst="roundRect">
            <a:avLst/>
          </a:prstGeom>
          <a:solidFill>
            <a:srgbClr val="F79646">
              <a:lumMod val="20000"/>
              <a:lumOff val="80000"/>
            </a:srgbClr>
          </a:solidFill>
          <a:ln w="28575" cap="flat" cmpd="sng" algn="ctr">
            <a:solidFill>
              <a:srgbClr val="F79646">
                <a:lumMod val="75000"/>
              </a:srgbClr>
            </a:solidFill>
            <a:prstDash val="solid"/>
          </a:ln>
          <a:effectLst/>
        </p:spPr>
        <p:txBody>
          <a:bodyPr rtlCol="0" anchor="ctr"/>
          <a:lstStyle/>
          <a:p>
            <a:pPr lvl="0" algn="ctr">
              <a:defRPr/>
            </a:pPr>
            <a:r>
              <a:rPr lang="en-US" altLang="ja-JP" sz="1200" b="1" kern="0" dirty="0">
                <a:latin typeface="Meiryo UI" panose="020B0604030504040204" pitchFamily="50" charset="-128"/>
                <a:ea typeface="Meiryo UI" panose="020B0604030504040204" pitchFamily="50" charset="-128"/>
              </a:rPr>
              <a:t>WEB</a:t>
            </a:r>
            <a:r>
              <a:rPr lang="ja-JP" altLang="en-US" sz="1200" b="1" kern="0" dirty="0">
                <a:latin typeface="Meiryo UI" panose="020B0604030504040204" pitchFamily="50" charset="-128"/>
                <a:ea typeface="Meiryo UI" panose="020B0604030504040204" pitchFamily="50" charset="-128"/>
              </a:rPr>
              <a:t>請求書発行</a:t>
            </a:r>
            <a:endParaRPr kumimoji="1" lang="en-US" altLang="ja-JP" sz="1200" b="1" i="0" u="none" strike="sng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4" name="角丸四角形 33"/>
          <p:cNvSpPr/>
          <p:nvPr/>
        </p:nvSpPr>
        <p:spPr>
          <a:xfrm>
            <a:off x="3415937" y="3456253"/>
            <a:ext cx="2154598" cy="371092"/>
          </a:xfrm>
          <a:prstGeom prst="roundRect">
            <a:avLst/>
          </a:prstGeom>
          <a:solidFill>
            <a:srgbClr val="F79646">
              <a:lumMod val="20000"/>
              <a:lumOff val="80000"/>
            </a:srgbClr>
          </a:solidFill>
          <a:ln w="28575" cap="flat" cmpd="sng" algn="ctr">
            <a:solidFill>
              <a:srgbClr val="F79646">
                <a:lumMod val="75000"/>
              </a:srgbClr>
            </a:solidFill>
            <a:prstDash val="solid"/>
          </a:ln>
          <a:effectLst/>
        </p:spPr>
        <p:txBody>
          <a:bodyPr rtlCol="0" anchor="ctr"/>
          <a:lstStyle/>
          <a:p>
            <a:pPr algn="ctr" defTabSz="914400">
              <a:defRPr/>
            </a:pPr>
            <a:r>
              <a:rPr kumimoji="1" lang="ja-JP" altLang="en-US" sz="1200" b="1" kern="0" dirty="0">
                <a:latin typeface="Meiryo UI" panose="020B0604030504040204" pitchFamily="50" charset="-128"/>
                <a:ea typeface="Meiryo UI" panose="020B0604030504040204" pitchFamily="50" charset="-128"/>
              </a:rPr>
              <a:t>口座振替（引落し）</a:t>
            </a:r>
            <a:endParaRPr kumimoji="1" lang="en-US" altLang="ja-JP" sz="1200" b="1" kern="0" dirty="0">
              <a:latin typeface="Meiryo UI" panose="020B0604030504040204" pitchFamily="50" charset="-128"/>
              <a:ea typeface="Meiryo UI" panose="020B0604030504040204" pitchFamily="50" charset="-128"/>
            </a:endParaRPr>
          </a:p>
        </p:txBody>
      </p:sp>
      <p:sp>
        <p:nvSpPr>
          <p:cNvPr id="16" name="角丸四角形 34"/>
          <p:cNvSpPr/>
          <p:nvPr/>
        </p:nvSpPr>
        <p:spPr>
          <a:xfrm>
            <a:off x="6598034" y="2748424"/>
            <a:ext cx="480997" cy="156200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defTabSz="422041">
              <a:defRPr/>
            </a:pPr>
            <a:r>
              <a:rPr lang="ja-JP" altLang="en-US" sz="1200" b="1" dirty="0">
                <a:solidFill>
                  <a:prstClr val="white"/>
                </a:solidFill>
                <a:latin typeface="Meiryo UI" panose="020B0604030504040204" pitchFamily="50" charset="-128"/>
                <a:ea typeface="Meiryo UI" panose="020B0604030504040204" pitchFamily="50" charset="-128"/>
              </a:rPr>
              <a:t>事業者様</a:t>
            </a:r>
            <a:endParaRPr kumimoji="1" lang="ja-JP" altLang="en-US" sz="1200" b="1" dirty="0">
              <a:solidFill>
                <a:prstClr val="white"/>
              </a:solidFill>
              <a:latin typeface="Meiryo UI" panose="020B0604030504040204" pitchFamily="50" charset="-128"/>
              <a:ea typeface="Meiryo UI" panose="020B0604030504040204" pitchFamily="50" charset="-128"/>
            </a:endParaRPr>
          </a:p>
        </p:txBody>
      </p:sp>
      <p:sp>
        <p:nvSpPr>
          <p:cNvPr id="17" name="角丸四角形 35"/>
          <p:cNvSpPr/>
          <p:nvPr/>
        </p:nvSpPr>
        <p:spPr>
          <a:xfrm>
            <a:off x="2035948" y="2748424"/>
            <a:ext cx="496650" cy="156200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defTabSz="422041">
              <a:defRPr/>
            </a:pPr>
            <a:r>
              <a:rPr kumimoji="1" lang="ja-JP" altLang="en-US" sz="1200" b="1" dirty="0">
                <a:solidFill>
                  <a:prstClr val="white"/>
                </a:solidFill>
                <a:latin typeface="Meiryo UI" panose="020B0604030504040204" pitchFamily="50" charset="-128"/>
                <a:ea typeface="Meiryo UI" panose="020B0604030504040204" pitchFamily="50" charset="-128"/>
              </a:rPr>
              <a:t>ＮＴＴ東日本</a:t>
            </a:r>
          </a:p>
        </p:txBody>
      </p:sp>
      <p:pic>
        <p:nvPicPr>
          <p:cNvPr id="18" name="図 17"/>
          <p:cNvPicPr>
            <a:picLocks noChangeAspect="1"/>
          </p:cNvPicPr>
          <p:nvPr/>
        </p:nvPicPr>
        <p:blipFill>
          <a:blip r:embed="rId3"/>
          <a:stretch>
            <a:fillRect/>
          </a:stretch>
        </p:blipFill>
        <p:spPr>
          <a:xfrm>
            <a:off x="3244725" y="2796355"/>
            <a:ext cx="292223" cy="379841"/>
          </a:xfrm>
          <a:prstGeom prst="rect">
            <a:avLst/>
          </a:prstGeom>
        </p:spPr>
      </p:pic>
      <p:pic>
        <p:nvPicPr>
          <p:cNvPr id="19" name="Picture 4" descr="クラウドからのダウンロードアイコン素材 1 | 商用可の無料(フリー)のアイコン素材をダウンロードできるサイト『icon rainbow』"/>
          <p:cNvPicPr>
            <a:picLocks noChangeAspect="1" noChangeArrowheads="1"/>
          </p:cNvPicPr>
          <p:nvPr/>
        </p:nvPicPr>
        <p:blipFill>
          <a:blip r:embed="rId4" cstate="print">
            <a:duotone>
              <a:schemeClr val="accent5">
                <a:shade val="45000"/>
                <a:satMod val="135000"/>
              </a:schemeClr>
              <a:prstClr val="white"/>
            </a:duotone>
            <a:extLst>
              <a:ext uri="{BEBA8EAE-BF5A-486C-A8C5-ECC9F3942E4B}">
                <a14:imgProps xmlns:a14="http://schemas.microsoft.com/office/drawing/2010/main">
                  <a14:imgLayer r:embed="rId5">
                    <a14:imgEffect>
                      <a14:backgroundRemoval t="9778" b="89778" l="0" r="99111">
                        <a14:foregroundMark x1="37778" y1="23556" x2="37778" y2="23556"/>
                        <a14:foregroundMark x1="41778" y1="34667" x2="41778" y2="34667"/>
                        <a14:foregroundMark x1="21778" y1="66222" x2="21778" y2="66222"/>
                        <a14:foregroundMark x1="53778" y1="55556" x2="53778" y2="55556"/>
                        <a14:foregroundMark x1="53778" y1="24000" x2="53778" y2="24000"/>
                        <a14:foregroundMark x1="59111" y1="42222" x2="59111" y2="42222"/>
                        <a14:foregroundMark x1="75111" y1="40889" x2="83556" y2="65778"/>
                        <a14:foregroundMark x1="86667" y1="70667" x2="20000" y2="70667"/>
                        <a14:foregroundMark x1="12444" y1="55111" x2="55556" y2="43111"/>
                      </a14:backgroundRemoval>
                    </a14:imgEffect>
                  </a14:imgLayer>
                </a14:imgProps>
              </a:ext>
              <a:ext uri="{28A0092B-C50C-407E-A947-70E740481C1C}">
                <a14:useLocalDpi xmlns:a14="http://schemas.microsoft.com/office/drawing/2010/main" val="0"/>
              </a:ext>
            </a:extLst>
          </a:blip>
          <a:srcRect/>
          <a:stretch>
            <a:fillRect/>
          </a:stretch>
        </p:blipFill>
        <p:spPr bwMode="auto">
          <a:xfrm>
            <a:off x="3369362" y="2970025"/>
            <a:ext cx="381465" cy="381465"/>
          </a:xfrm>
          <a:prstGeom prst="rect">
            <a:avLst/>
          </a:prstGeom>
          <a:noFill/>
          <a:extLst>
            <a:ext uri="{909E8E84-426E-40DD-AFC4-6F175D3DCCD1}">
              <a14:hiddenFill xmlns:a14="http://schemas.microsoft.com/office/drawing/2010/main">
                <a:solidFill>
                  <a:srgbClr val="FFFFFF"/>
                </a:solidFill>
              </a14:hiddenFill>
            </a:ext>
          </a:extLst>
        </p:spPr>
      </p:pic>
      <p:sp>
        <p:nvSpPr>
          <p:cNvPr id="21" name="角丸四角形 23"/>
          <p:cNvSpPr/>
          <p:nvPr/>
        </p:nvSpPr>
        <p:spPr>
          <a:xfrm>
            <a:off x="3423484" y="3907409"/>
            <a:ext cx="2154598" cy="375860"/>
          </a:xfrm>
          <a:prstGeom prst="roundRect">
            <a:avLst/>
          </a:prstGeom>
          <a:solidFill>
            <a:srgbClr val="F79646">
              <a:lumMod val="20000"/>
              <a:lumOff val="80000"/>
            </a:srgbClr>
          </a:solidFill>
          <a:ln w="28575" cap="flat" cmpd="sng" algn="ctr">
            <a:solidFill>
              <a:srgbClr val="F79646">
                <a:lumMod val="75000"/>
              </a:srgbClr>
            </a:solidFill>
            <a:prstDash val="solid"/>
          </a:ln>
          <a:effectLst/>
        </p:spPr>
        <p:txBody>
          <a:bodyPr rtlCol="0" anchor="ctr"/>
          <a:lstStyle/>
          <a:p>
            <a:pPr algn="ctr" defTabSz="914400">
              <a:defRPr/>
            </a:pPr>
            <a:r>
              <a:rPr kumimoji="1" lang="ja-JP" altLang="en-US" sz="1200" b="1" kern="0" dirty="0">
                <a:latin typeface="Meiryo UI" panose="020B0604030504040204" pitchFamily="50" charset="-128"/>
                <a:ea typeface="Meiryo UI" panose="020B0604030504040204" pitchFamily="50" charset="-128"/>
              </a:rPr>
              <a:t>口座振込</a:t>
            </a:r>
            <a:endParaRPr kumimoji="1" lang="ja-JP" altLang="en-US" sz="12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pic>
        <p:nvPicPr>
          <p:cNvPr id="22" name="図 21"/>
          <p:cNvPicPr>
            <a:picLocks noChangeAspect="1"/>
          </p:cNvPicPr>
          <p:nvPr/>
        </p:nvPicPr>
        <p:blipFill>
          <a:blip r:embed="rId6"/>
          <a:stretch>
            <a:fillRect/>
          </a:stretch>
        </p:blipFill>
        <p:spPr>
          <a:xfrm>
            <a:off x="5367559" y="3552038"/>
            <a:ext cx="414046" cy="414046"/>
          </a:xfrm>
          <a:prstGeom prst="rect">
            <a:avLst/>
          </a:prstGeom>
        </p:spPr>
      </p:pic>
      <p:pic>
        <p:nvPicPr>
          <p:cNvPr id="31" name="図 30"/>
          <p:cNvPicPr>
            <a:picLocks noChangeAspect="1"/>
          </p:cNvPicPr>
          <p:nvPr/>
        </p:nvPicPr>
        <p:blipFill>
          <a:blip r:embed="rId7"/>
          <a:stretch>
            <a:fillRect/>
          </a:stretch>
        </p:blipFill>
        <p:spPr>
          <a:xfrm>
            <a:off x="5124419" y="3723135"/>
            <a:ext cx="492539" cy="332390"/>
          </a:xfrm>
          <a:prstGeom prst="rect">
            <a:avLst/>
          </a:prstGeom>
        </p:spPr>
      </p:pic>
    </p:spTree>
    <p:extLst>
      <p:ext uri="{BB962C8B-B14F-4D97-AF65-F5344CB8AC3E}">
        <p14:creationId xmlns:p14="http://schemas.microsoft.com/office/powerpoint/2010/main" val="91753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214191" y="688681"/>
            <a:ext cx="8521096" cy="5194755"/>
          </a:xfrm>
          <a:prstGeom prst="rect">
            <a:avLst/>
          </a:prstGeom>
          <a:noFill/>
          <a:ln>
            <a:noFill/>
          </a:ln>
        </p:spPr>
        <p:txBody>
          <a:bodyPr wrap="square" rtlCol="0">
            <a:spAutoFit/>
          </a:bodyPr>
          <a:lstStyle/>
          <a:p>
            <a:pPr defTabSz="844083">
              <a:lnSpc>
                <a:spcPts val="1800"/>
              </a:lnSpc>
              <a:defRPr/>
            </a:pP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WEB</a:t>
            </a:r>
            <a:r>
              <a:rPr kumimoji="1" lang="ja-JP" altLang="en-US" sz="1400" b="1" dirty="0">
                <a:latin typeface="Meiryo UI" panose="020B0604030504040204" pitchFamily="50" charset="-128"/>
                <a:ea typeface="Meiryo UI" panose="020B0604030504040204" pitchFamily="50" charset="-128"/>
              </a:rPr>
              <a:t>請求書発行</a:t>
            </a:r>
            <a:endParaRPr kumimoji="1" lang="en-US" altLang="ja-JP" sz="1400" b="1" dirty="0">
              <a:latin typeface="Meiryo UI" panose="020B0604030504040204" pitchFamily="50" charset="-128"/>
              <a:ea typeface="Meiryo UI" panose="020B0604030504040204" pitchFamily="50" charset="-128"/>
            </a:endParaRPr>
          </a:p>
          <a:p>
            <a:pPr marL="361950" indent="-180975" defTabSz="844083">
              <a:lnSpc>
                <a:spcPts val="1800"/>
              </a:lnSpc>
              <a:buFont typeface="Wingdings" panose="05000000000000000000" pitchFamily="2" charset="2"/>
              <a:buChar char="Ø"/>
              <a:defRPr/>
            </a:pPr>
            <a:r>
              <a:rPr kumimoji="1" lang="ja-JP" altLang="en-US" sz="1200" b="1" dirty="0">
                <a:latin typeface="Meiryo UI" panose="020B0604030504040204" pitchFamily="50" charset="-128"/>
                <a:ea typeface="Meiryo UI" panose="020B0604030504040204" pitchFamily="50" charset="-128"/>
              </a:rPr>
              <a:t>ご利用方法</a:t>
            </a:r>
            <a:endParaRPr kumimoji="1" lang="en-US" altLang="ja-JP" sz="1200" dirty="0">
              <a:latin typeface="Meiryo UI" panose="020B0604030504040204" pitchFamily="50" charset="-128"/>
              <a:ea typeface="Meiryo UI" panose="020B0604030504040204" pitchFamily="50" charset="-128"/>
            </a:endParaRPr>
          </a:p>
          <a:p>
            <a:pPr marL="466725" lvl="0" indent="-104775" defTabSz="844083">
              <a:lnSpc>
                <a:spcPts val="1800"/>
              </a:lnSpc>
              <a:buFont typeface="Arial" panose="020B0604020202020204" pitchFamily="34" charset="0"/>
              <a:buChar char="•"/>
              <a:defRPr/>
            </a:pPr>
            <a:r>
              <a:rPr kumimoji="1" lang="en-US" altLang="ja-JP" sz="1200" dirty="0">
                <a:latin typeface="Meiryo UI" panose="020B0604030504040204" pitchFamily="50" charset="-128"/>
                <a:ea typeface="Meiryo UI" panose="020B0604030504040204" pitchFamily="50" charset="-128"/>
              </a:rPr>
              <a:t>WEB</a:t>
            </a:r>
            <a:r>
              <a:rPr kumimoji="1" lang="ja-JP" altLang="en-US" sz="1200" dirty="0">
                <a:latin typeface="Meiryo UI" panose="020B0604030504040204" pitchFamily="50" charset="-128"/>
                <a:ea typeface="Meiryo UI" panose="020B0604030504040204" pitchFamily="50" charset="-128"/>
              </a:rPr>
              <a:t>上で発行する請求書にて、ご請求額、振込先（振替）口座、お支払期限（口座振替日）等を記載いたします。</a:t>
            </a:r>
            <a:endParaRPr kumimoji="1" lang="en-US" altLang="ja-JP" sz="1200" dirty="0">
              <a:latin typeface="Meiryo UI" panose="020B0604030504040204" pitchFamily="50" charset="-128"/>
              <a:ea typeface="Meiryo UI" panose="020B0604030504040204" pitchFamily="50" charset="-128"/>
            </a:endParaRPr>
          </a:p>
          <a:p>
            <a:pPr marL="466725" lvl="0" indent="-104775" defTabSz="844083">
              <a:lnSpc>
                <a:spcPts val="1800"/>
              </a:lnSpc>
              <a:buFont typeface="Arial" panose="020B0604020202020204" pitchFamily="34" charset="0"/>
              <a:buChar char="•"/>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請求書の発行に伴い、予めご登録いただいた事業者様のメールアドレス宛に通知メールが送付されます。</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466725" lvl="0"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通知メールに記載された</a:t>
            </a:r>
            <a:r>
              <a:rPr kumimoji="1" lang="en-US" altLang="ja-JP" sz="1200" dirty="0">
                <a:latin typeface="Meiryo UI" panose="020B0604030504040204" pitchFamily="50" charset="-128"/>
                <a:ea typeface="Meiryo UI" panose="020B0604030504040204" pitchFamily="50" charset="-128"/>
              </a:rPr>
              <a:t>URL</a:t>
            </a:r>
            <a:r>
              <a:rPr kumimoji="1" lang="ja-JP" altLang="en-US" sz="1200" dirty="0">
                <a:latin typeface="Meiryo UI" panose="020B0604030504040204" pitchFamily="50" charset="-128"/>
                <a:ea typeface="Meiryo UI" panose="020B0604030504040204" pitchFamily="50" charset="-128"/>
              </a:rPr>
              <a:t>にアクセスいただき、「ログイン</a:t>
            </a:r>
            <a:r>
              <a:rPr kumimoji="1" lang="en-US" altLang="ja-JP" sz="1200" dirty="0">
                <a:latin typeface="Meiryo UI" panose="020B0604030504040204" pitchFamily="50" charset="-128"/>
                <a:ea typeface="Meiryo UI" panose="020B0604030504040204" pitchFamily="50" charset="-128"/>
              </a:rPr>
              <a:t>ID</a:t>
            </a:r>
            <a:r>
              <a:rPr kumimoji="1" lang="ja-JP" altLang="en-US" sz="1200" dirty="0">
                <a:latin typeface="Meiryo UI" panose="020B0604030504040204" pitchFamily="50" charset="-128"/>
                <a:ea typeface="Meiryo UI" panose="020B0604030504040204" pitchFamily="50" charset="-128"/>
              </a:rPr>
              <a:t>」と「パスワード」を入力して、事業者様ごとの専用ページに　　　　　　　　　　　　　ログインいただくことで、請求書を</a:t>
            </a:r>
            <a:r>
              <a:rPr kumimoji="1" lang="en-US" altLang="ja-JP" sz="1200" dirty="0">
                <a:latin typeface="Meiryo UI" panose="020B0604030504040204" pitchFamily="50" charset="-128"/>
                <a:ea typeface="Meiryo UI" panose="020B0604030504040204" pitchFamily="50" charset="-128"/>
              </a:rPr>
              <a:t>PDF</a:t>
            </a:r>
            <a:r>
              <a:rPr kumimoji="1" lang="ja-JP" altLang="en-US" sz="1200" dirty="0">
                <a:latin typeface="Meiryo UI" panose="020B0604030504040204" pitchFamily="50" charset="-128"/>
                <a:ea typeface="Meiryo UI" panose="020B0604030504040204" pitchFamily="50" charset="-128"/>
              </a:rPr>
              <a:t>ファイルにて閲覧・ダウンロードいただけます。</a:t>
            </a:r>
            <a:endParaRPr kumimoji="1" lang="en-US" altLang="ja-JP" sz="1200" dirty="0">
              <a:latin typeface="Meiryo UI" panose="020B0604030504040204" pitchFamily="50" charset="-128"/>
              <a:ea typeface="Meiryo UI" panose="020B0604030504040204" pitchFamily="50" charset="-128"/>
            </a:endParaRPr>
          </a:p>
          <a:p>
            <a:pPr marL="296550" lvl="0" defTabSz="844083">
              <a:lnSpc>
                <a:spcPts val="700"/>
              </a:lnSpc>
              <a:defRPr/>
            </a:pPr>
            <a:endParaRPr kumimoji="1" lang="en-US" altLang="ja-JP" sz="900" dirty="0">
              <a:latin typeface="Meiryo UI" panose="020B0604030504040204" pitchFamily="50" charset="-128"/>
              <a:ea typeface="Meiryo UI" panose="020B0604030504040204" pitchFamily="50" charset="-128"/>
            </a:endParaRPr>
          </a:p>
          <a:p>
            <a:pPr marL="361950" lvl="0" indent="-180975" defTabSz="844083">
              <a:lnSpc>
                <a:spcPts val="1800"/>
              </a:lnSpc>
              <a:buFont typeface="Wingdings" panose="05000000000000000000" pitchFamily="2" charset="2"/>
              <a:buChar char="Ø"/>
              <a:defRPr/>
            </a:pPr>
            <a:r>
              <a:rPr kumimoji="1" lang="ja-JP" altLang="en-US" sz="1200" b="1" dirty="0">
                <a:latin typeface="Meiryo UI" panose="020B0604030504040204" pitchFamily="50" charset="-128"/>
                <a:ea typeface="Meiryo UI" panose="020B0604030504040204" pitchFamily="50" charset="-128"/>
              </a:rPr>
              <a:t>ご留意いただきたい事項</a:t>
            </a:r>
            <a:endParaRPr kumimoji="1" lang="en-US" altLang="ja-JP" sz="1200" b="1"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通知メールの送付先メールアドレスは、最大</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件までご指定が可能です。</a:t>
            </a:r>
            <a:endParaRPr kumimoji="1" lang="en-US" altLang="ja-JP" sz="1200"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請求書の閲覧・ダウンロードには期限があります。（</a:t>
            </a:r>
            <a:r>
              <a:rPr kumimoji="1" lang="en-US" altLang="ja-JP" sz="1200" dirty="0">
                <a:latin typeface="Meiryo UI" panose="020B0604030504040204" pitchFamily="50" charset="-128"/>
                <a:ea typeface="Meiryo UI" panose="020B0604030504040204" pitchFamily="50" charset="-128"/>
              </a:rPr>
              <a:t>WEB</a:t>
            </a:r>
            <a:r>
              <a:rPr kumimoji="1" lang="ja-JP" altLang="en-US" sz="1200" dirty="0">
                <a:latin typeface="Meiryo UI" panose="020B0604030504040204" pitchFamily="50" charset="-128"/>
                <a:ea typeface="Meiryo UI" panose="020B0604030504040204" pitchFamily="50" charset="-128"/>
              </a:rPr>
              <a:t>掲載日から</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か月間）</a:t>
            </a:r>
            <a:endParaRPr kumimoji="1" lang="en-US" altLang="ja-JP" sz="1200" dirty="0">
              <a:latin typeface="Meiryo UI" panose="020B0604030504040204" pitchFamily="50" charset="-128"/>
              <a:ea typeface="Meiryo UI" panose="020B0604030504040204" pitchFamily="50" charset="-128"/>
            </a:endParaRPr>
          </a:p>
          <a:p>
            <a:pPr marL="361950" defTabSz="844083">
              <a:lnSpc>
                <a:spcPts val="1800"/>
              </a:lnSpc>
              <a:defRPr/>
            </a:pPr>
            <a:r>
              <a:rPr kumimoji="1" lang="ja-JP" altLang="en-US" sz="1200" dirty="0">
                <a:latin typeface="Meiryo UI" panose="020B0604030504040204" pitchFamily="50" charset="-128"/>
                <a:ea typeface="Meiryo UI" panose="020B0604030504040204" pitchFamily="50" charset="-128"/>
              </a:rPr>
              <a:t>　なお、期限を超えた場合、閲覧・ダウンロードができない状態となりますのでご注意願います。（再開示も対応いたしかねます。）</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・随時請求等一部のご請求については、ご対応できない場合がございます。</a:t>
            </a:r>
            <a:endParaRPr kumimoji="1" lang="en-US" altLang="ja-JP" sz="1200" dirty="0">
              <a:latin typeface="Meiryo UI" panose="020B0604030504040204" pitchFamily="50" charset="-128"/>
              <a:ea typeface="Meiryo UI" panose="020B0604030504040204" pitchFamily="50" charset="-128"/>
            </a:endParaRPr>
          </a:p>
          <a:p>
            <a:pPr defTabSz="844083">
              <a:defRPr/>
            </a:pPr>
            <a:endParaRPr kumimoji="1" lang="en-US" altLang="ja-JP" sz="1000" dirty="0">
              <a:latin typeface="Meiryo UI" panose="020B0604030504040204" pitchFamily="50" charset="-128"/>
              <a:ea typeface="Meiryo UI" panose="020B0604030504040204" pitchFamily="50" charset="-128"/>
            </a:endParaRPr>
          </a:p>
          <a:p>
            <a:pPr defTabSz="844083">
              <a:lnSpc>
                <a:spcPts val="1800"/>
              </a:lnSpc>
              <a:defRPr/>
            </a:pPr>
            <a:r>
              <a:rPr kumimoji="1" lang="ja-JP" altLang="en-US" sz="1400" b="1" dirty="0">
                <a:latin typeface="Meiryo UI" panose="020B0604030504040204" pitchFamily="50" charset="-128"/>
                <a:ea typeface="Meiryo UI" panose="020B0604030504040204" pitchFamily="50" charset="-128"/>
              </a:rPr>
              <a:t>◆口座振込</a:t>
            </a:r>
            <a:endParaRPr kumimoji="1" lang="en-US" altLang="ja-JP" sz="1400" b="1" dirty="0">
              <a:latin typeface="Meiryo UI" panose="020B0604030504040204" pitchFamily="50" charset="-128"/>
              <a:ea typeface="Meiryo UI" panose="020B0604030504040204" pitchFamily="50" charset="-128"/>
            </a:endParaRPr>
          </a:p>
          <a:p>
            <a:pPr marL="361950" indent="-180975" defTabSz="844083">
              <a:lnSpc>
                <a:spcPts val="1800"/>
              </a:lnSpc>
              <a:buFont typeface="Wingdings" panose="05000000000000000000" pitchFamily="2" charset="2"/>
              <a:buChar char="Ø"/>
              <a:defRPr/>
            </a:pPr>
            <a:r>
              <a:rPr kumimoji="1" lang="ja-JP" altLang="en-US" sz="1200" b="1" dirty="0">
                <a:latin typeface="Meiryo UI" panose="020B0604030504040204" pitchFamily="50" charset="-128"/>
                <a:ea typeface="Meiryo UI" panose="020B0604030504040204" pitchFamily="50" charset="-128"/>
              </a:rPr>
              <a:t>お振込先口座</a:t>
            </a:r>
            <a:endParaRPr kumimoji="1" lang="ja-JP" altLang="en-US" sz="1100"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収納代行会社（</a:t>
            </a:r>
            <a:r>
              <a:rPr kumimoji="1" lang="en-US" altLang="ja-JP" sz="1200" dirty="0">
                <a:latin typeface="Meiryo UI" panose="020B0604030504040204" pitchFamily="50" charset="-128"/>
                <a:ea typeface="Meiryo UI" panose="020B0604030504040204" pitchFamily="50" charset="-128"/>
              </a:rPr>
              <a:t>NTT</a:t>
            </a:r>
            <a:r>
              <a:rPr kumimoji="1" lang="ja-JP" altLang="en-US" sz="1200" dirty="0">
                <a:latin typeface="Meiryo UI" panose="020B0604030504040204" pitchFamily="50" charset="-128"/>
                <a:ea typeface="Meiryo UI" panose="020B0604030504040204" pitchFamily="50" charset="-128"/>
              </a:rPr>
              <a:t>印刷株式会社）を利用いたします。</a:t>
            </a:r>
            <a:endParaRPr kumimoji="1" lang="en-US" altLang="ja-JP" sz="1200"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ログイン</a:t>
            </a:r>
            <a:r>
              <a:rPr kumimoji="1" lang="en-US" altLang="ja-JP" sz="1200" dirty="0">
                <a:latin typeface="Meiryo UI" panose="020B0604030504040204" pitchFamily="50" charset="-128"/>
                <a:ea typeface="Meiryo UI" panose="020B0604030504040204" pitchFamily="50" charset="-128"/>
              </a:rPr>
              <a:t>ID</a:t>
            </a:r>
            <a:r>
              <a:rPr kumimoji="1" lang="ja-JP" altLang="en-US" sz="1200" dirty="0">
                <a:latin typeface="Meiryo UI" panose="020B0604030504040204" pitchFamily="50" charset="-128"/>
                <a:ea typeface="Meiryo UI" panose="020B0604030504040204" pitchFamily="50" charset="-128"/>
              </a:rPr>
              <a:t>ごとに振込先口座を準備いたします。</a:t>
            </a:r>
            <a:endParaRPr kumimoji="1" lang="en-US" altLang="ja-JP" sz="1200" dirty="0">
              <a:latin typeface="Meiryo UI" panose="020B0604030504040204" pitchFamily="50" charset="-128"/>
              <a:ea typeface="Meiryo UI" panose="020B0604030504040204" pitchFamily="50" charset="-128"/>
            </a:endParaRPr>
          </a:p>
          <a:p>
            <a:pPr marL="296550" defTabSz="844083">
              <a:lnSpc>
                <a:spcPts val="700"/>
              </a:lnSpc>
              <a:defRPr/>
            </a:pPr>
            <a:endParaRPr kumimoji="1" lang="en-US" altLang="ja-JP" sz="1200" dirty="0">
              <a:latin typeface="Meiryo UI" panose="020B0604030504040204" pitchFamily="50" charset="-128"/>
              <a:ea typeface="Meiryo UI" panose="020B0604030504040204" pitchFamily="50" charset="-128"/>
            </a:endParaRPr>
          </a:p>
          <a:p>
            <a:pPr marL="296550" defTabSz="844083">
              <a:lnSpc>
                <a:spcPts val="700"/>
              </a:lnSpc>
              <a:defRPr/>
            </a:pPr>
            <a:endParaRPr kumimoji="1" lang="en-US" altLang="ja-JP" sz="1200" dirty="0">
              <a:latin typeface="Meiryo UI" panose="020B0604030504040204" pitchFamily="50" charset="-128"/>
              <a:ea typeface="Meiryo UI" panose="020B0604030504040204" pitchFamily="50" charset="-128"/>
            </a:endParaRPr>
          </a:p>
          <a:p>
            <a:pPr marL="296550" defTabSz="844083">
              <a:lnSpc>
                <a:spcPts val="700"/>
              </a:lnSpc>
              <a:defRPr/>
            </a:pPr>
            <a:endParaRPr kumimoji="1" lang="en-US" altLang="ja-JP" sz="1200" dirty="0">
              <a:latin typeface="Meiryo UI" panose="020B0604030504040204" pitchFamily="50" charset="-128"/>
              <a:ea typeface="Meiryo UI" panose="020B0604030504040204" pitchFamily="50" charset="-128"/>
            </a:endParaRPr>
          </a:p>
          <a:p>
            <a:pPr marL="361950" indent="-180975" defTabSz="844083">
              <a:lnSpc>
                <a:spcPts val="1800"/>
              </a:lnSpc>
              <a:buFont typeface="Wingdings" panose="05000000000000000000" pitchFamily="2" charset="2"/>
              <a:buChar char="Ø"/>
              <a:defRPr/>
            </a:pPr>
            <a:r>
              <a:rPr kumimoji="1" lang="ja-JP" altLang="en-US" sz="1200" b="1" dirty="0">
                <a:latin typeface="Meiryo UI" panose="020B0604030504040204" pitchFamily="50" charset="-128"/>
                <a:ea typeface="Meiryo UI" panose="020B0604030504040204" pitchFamily="50" charset="-128"/>
              </a:rPr>
              <a:t>ご留意いただきたい事項</a:t>
            </a:r>
            <a:endParaRPr kumimoji="1" lang="en-US" altLang="ja-JP" sz="1200" b="1"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必ず請求書に記載された金額をご入金ください。誤った金額でのご入金等が続く場合、口座振込のお取り扱いを終了させていただく場合がございます。</a:t>
            </a:r>
            <a:endParaRPr kumimoji="1" lang="en-US" altLang="ja-JP" sz="1200"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随時請求等一部のご請求については、ご対応できない場合がございます。</a:t>
            </a:r>
            <a:endParaRPr kumimoji="1" lang="en-US" altLang="ja-JP" sz="1200"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振込手数料は事業者様のご負担でお願いいたします。</a:t>
            </a:r>
            <a:endParaRPr kumimoji="1" lang="en-US" altLang="ja-JP"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8564578" y="6491970"/>
            <a:ext cx="5794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64225C-1592-4CB9-80E7-8376757AB42F}" type="slidenum">
              <a:rPr kumimoji="1" lang="ja-JP" altLang="en-US" sz="1108"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108"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9" name="テキスト ボックス 8"/>
          <p:cNvSpPr txBox="1"/>
          <p:nvPr/>
        </p:nvSpPr>
        <p:spPr>
          <a:xfrm>
            <a:off x="2068747" y="108479"/>
            <a:ext cx="5012912" cy="369332"/>
          </a:xfrm>
          <a:prstGeom prst="rect">
            <a:avLst/>
          </a:prstGeom>
          <a:noFill/>
        </p:spPr>
        <p:txBody>
          <a:bodyPr wrap="none" rtlCol="0">
            <a:spAutoFit/>
          </a:bodyPr>
          <a:lstStyle/>
          <a:p>
            <a:pPr algn="ctr"/>
            <a:r>
              <a:rPr kumimoji="1" lang="en-US" altLang="ja-JP" b="1" dirty="0">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請求書発行および収納方法の詳細（</a:t>
            </a:r>
            <a:r>
              <a:rPr kumimoji="1" lang="en-US" altLang="ja-JP" b="1"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10" name="直線コネクタ 9"/>
          <p:cNvCxnSpPr/>
          <p:nvPr/>
        </p:nvCxnSpPr>
        <p:spPr>
          <a:xfrm>
            <a:off x="3200" y="49591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 Box 311"/>
          <p:cNvSpPr txBox="1">
            <a:spLocks noChangeArrowheads="1"/>
          </p:cNvSpPr>
          <p:nvPr/>
        </p:nvSpPr>
        <p:spPr bwMode="auto">
          <a:xfrm>
            <a:off x="7718397" y="69176"/>
            <a:ext cx="1337532" cy="3480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831" dirty="0">
              <a:latin typeface="Meiryo UI" panose="020B0604030504040204" pitchFamily="50" charset="-128"/>
              <a:ea typeface="Meiryo UI" panose="020B0604030504040204" pitchFamily="50" charset="-128"/>
              <a:cs typeface="Meiryo UI" panose="020B0604030504040204" pitchFamily="50" charset="-128"/>
            </a:endParaRPr>
          </a:p>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相互接続推進部</a:t>
            </a:r>
          </a:p>
        </p:txBody>
      </p:sp>
    </p:spTree>
    <p:extLst>
      <p:ext uri="{BB962C8B-B14F-4D97-AF65-F5344CB8AC3E}">
        <p14:creationId xmlns:p14="http://schemas.microsoft.com/office/powerpoint/2010/main" val="361489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266685" y="619631"/>
            <a:ext cx="8562990" cy="5630772"/>
          </a:xfrm>
          <a:prstGeom prst="rect">
            <a:avLst/>
          </a:prstGeom>
          <a:noFill/>
          <a:ln>
            <a:noFill/>
          </a:ln>
        </p:spPr>
        <p:txBody>
          <a:bodyPr wrap="square" rtlCol="0">
            <a:spAutoFit/>
          </a:bodyPr>
          <a:lstStyle/>
          <a:p>
            <a:pPr defTabSz="844083">
              <a:lnSpc>
                <a:spcPts val="1800"/>
              </a:lnSpc>
              <a:defRPr/>
            </a:pPr>
            <a:r>
              <a:rPr kumimoji="1" lang="ja-JP" altLang="en-US" sz="1400" b="1" dirty="0">
                <a:latin typeface="Meiryo UI" panose="020B0604030504040204" pitchFamily="50" charset="-128"/>
                <a:ea typeface="Meiryo UI" panose="020B0604030504040204" pitchFamily="50" charset="-128"/>
              </a:rPr>
              <a:t>◆口座振替</a:t>
            </a:r>
            <a:endParaRPr kumimoji="1" lang="en-US" altLang="ja-JP" sz="1200" dirty="0">
              <a:latin typeface="Meiryo UI" panose="020B0604030504040204" pitchFamily="50" charset="-128"/>
              <a:ea typeface="Meiryo UI" panose="020B0604030504040204" pitchFamily="50" charset="-128"/>
            </a:endParaRPr>
          </a:p>
          <a:p>
            <a:pPr marL="361950" marR="0" lvl="0" indent="-180975" algn="l" defTabSz="844083" rtl="0" eaLnBrk="1" fontAlgn="auto" latinLnBrk="0" hangingPunct="1">
              <a:lnSpc>
                <a:spcPts val="1800"/>
              </a:lnSpc>
              <a:spcBef>
                <a:spcPts val="0"/>
              </a:spcBef>
              <a:spcAft>
                <a:spcPts val="0"/>
              </a:spcAft>
              <a:buClrTx/>
              <a:buSzTx/>
              <a:buFont typeface="Wingdings" panose="05000000000000000000" pitchFamily="2" charset="2"/>
              <a:buChar char="Ø"/>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取扱金融機関</a:t>
            </a:r>
            <a:endParaRPr kumimoji="1" lang="en-US" altLang="ja-JP"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銀行、信用金庫、信用組合、農協、漁協、労働金庫等の金融機関　</a:t>
            </a:r>
            <a:r>
              <a:rPr kumimoji="1"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一部取り扱いのできない金融機関（ゆうちょ銀行等）がございます。</a:t>
            </a:r>
            <a:endPar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000"/>
              </a:lnSpc>
              <a:spcBef>
                <a:spcPts val="0"/>
              </a:spcBef>
              <a:spcAft>
                <a:spcPts val="0"/>
              </a:spcAft>
              <a:buClrTx/>
              <a:buSzTx/>
              <a:buFontTx/>
              <a:buNone/>
              <a:tabLst/>
              <a:defRPr/>
            </a:pPr>
            <a:endParaRPr kumimoji="1" lang="en-US" altLang="ja-JP"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361950" marR="0" lvl="0" indent="-180975" algn="l" defTabSz="844083" rtl="0" eaLnBrk="1" fontAlgn="auto" latinLnBrk="0" hangingPunct="1">
              <a:lnSpc>
                <a:spcPts val="1800"/>
              </a:lnSpc>
              <a:spcBef>
                <a:spcPts val="0"/>
              </a:spcBef>
              <a:spcAft>
                <a:spcPts val="0"/>
              </a:spcAft>
              <a:buClrTx/>
              <a:buSzTx/>
              <a:buFont typeface="Wingdings" panose="05000000000000000000" pitchFamily="2" charset="2"/>
              <a:buChar char="Ø"/>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振替日（口座からの支払日）</a:t>
            </a:r>
            <a:endParaRPr kumimoji="1" lang="en-US" altLang="ja-JP"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ts val="18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金融機関が休業日の場合は翌営業日の振替となります。</a:t>
            </a:r>
            <a:endParaRPr kumimoji="1"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a:lnSpc>
                <a:spcPts val="1000"/>
              </a:lnSpc>
            </a:pPr>
            <a:endParaRPr kumimoji="1" lang="en-US" altLang="ja-JP" sz="1200" b="1" dirty="0">
              <a:latin typeface="Meiryo UI" panose="020B0604030504040204" pitchFamily="50" charset="-128"/>
              <a:ea typeface="Meiryo UI" panose="020B0604030504040204" pitchFamily="50" charset="-128"/>
            </a:endParaRPr>
          </a:p>
          <a:p>
            <a:pPr marL="361950" indent="-180975" defTabSz="844083">
              <a:lnSpc>
                <a:spcPts val="1800"/>
              </a:lnSpc>
              <a:buFont typeface="Wingdings" panose="05000000000000000000" pitchFamily="2" charset="2"/>
              <a:buChar char="Ø"/>
              <a:defRPr/>
            </a:pPr>
            <a:endParaRPr kumimoji="1" lang="en-US" altLang="ja-JP" sz="1200" b="1" dirty="0">
              <a:latin typeface="Meiryo UI" panose="020B0604030504040204" pitchFamily="50" charset="-128"/>
              <a:ea typeface="Meiryo UI" panose="020B0604030504040204" pitchFamily="50" charset="-128"/>
            </a:endParaRPr>
          </a:p>
          <a:p>
            <a:pPr marL="361950" indent="-180975" defTabSz="844083">
              <a:lnSpc>
                <a:spcPts val="1800"/>
              </a:lnSpc>
              <a:buFont typeface="Wingdings" panose="05000000000000000000" pitchFamily="2" charset="2"/>
              <a:buChar char="Ø"/>
              <a:defRPr/>
            </a:pPr>
            <a:r>
              <a:rPr kumimoji="1" lang="ja-JP" altLang="en-US" sz="1200" b="1" dirty="0">
                <a:latin typeface="Meiryo UI" panose="020B0604030504040204" pitchFamily="50" charset="-128"/>
                <a:ea typeface="Meiryo UI" panose="020B0604030504040204" pitchFamily="50" charset="-128"/>
              </a:rPr>
              <a:t>ご留意いただきたい事項</a:t>
            </a:r>
            <a:endParaRPr kumimoji="1" lang="en-US" altLang="ja-JP" sz="1200" b="1" dirty="0">
              <a:latin typeface="Meiryo UI" panose="020B0604030504040204" pitchFamily="50" charset="-128"/>
              <a:ea typeface="Meiryo UI" panose="020B0604030504040204" pitchFamily="50" charset="-128"/>
            </a:endParaRPr>
          </a:p>
          <a:p>
            <a:pPr marL="447675" indent="-857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収納代行会社（</a:t>
            </a:r>
            <a:r>
              <a:rPr kumimoji="1" lang="en-US" altLang="ja-JP" sz="1200" dirty="0">
                <a:latin typeface="Meiryo UI" panose="020B0604030504040204" pitchFamily="50" charset="-128"/>
                <a:ea typeface="Meiryo UI" panose="020B0604030504040204" pitchFamily="50" charset="-128"/>
              </a:rPr>
              <a:t>NTT</a:t>
            </a:r>
            <a:r>
              <a:rPr kumimoji="1" lang="ja-JP" altLang="en-US" sz="1200" dirty="0">
                <a:latin typeface="Meiryo UI" panose="020B0604030504040204" pitchFamily="50" charset="-128"/>
                <a:ea typeface="Meiryo UI" panose="020B0604030504040204" pitchFamily="50" charset="-128"/>
              </a:rPr>
              <a:t>印刷株式会社）を利用いたします。</a:t>
            </a:r>
            <a:endParaRPr kumimoji="1" lang="en-US" altLang="ja-JP" sz="1200" dirty="0">
              <a:latin typeface="Meiryo UI" panose="020B0604030504040204" pitchFamily="50" charset="-128"/>
              <a:ea typeface="Meiryo UI" panose="020B0604030504040204" pitchFamily="50" charset="-128"/>
            </a:endParaRPr>
          </a:p>
          <a:p>
            <a:pPr marL="447675" indent="-857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複数の請求書を口座振替の対象とする場合、振替の単位は原則として請求書毎となります。</a:t>
            </a:r>
            <a:endParaRPr kumimoji="1" lang="en-US" altLang="ja-JP" sz="1200" dirty="0">
              <a:latin typeface="Meiryo UI" panose="020B0604030504040204" pitchFamily="50" charset="-128"/>
              <a:ea typeface="Meiryo UI" panose="020B0604030504040204" pitchFamily="50" charset="-128"/>
            </a:endParaRPr>
          </a:p>
          <a:p>
            <a:pPr marL="466725" indent="-104775" defTabSz="844083">
              <a:lnSpc>
                <a:spcPts val="1800"/>
              </a:lnSpc>
              <a:buFont typeface="Arial" panose="020B0604020202020204" pitchFamily="34" charset="0"/>
              <a:buChar char="•"/>
              <a:defRPr/>
            </a:pPr>
            <a:r>
              <a:rPr lang="ja-JP" altLang="ja-JP" sz="1200" dirty="0">
                <a:latin typeface="Meiryo UI" panose="020B0604030504040204" pitchFamily="50" charset="-128"/>
                <a:ea typeface="Meiryo UI" panose="020B0604030504040204" pitchFamily="50" charset="-128"/>
              </a:rPr>
              <a:t>随時発生するご請求については、ご対応いたしかねる</a:t>
            </a:r>
            <a:r>
              <a:rPr lang="ja-JP" altLang="en-US" sz="1200" dirty="0">
                <a:latin typeface="Meiryo UI" panose="020B0604030504040204" pitchFamily="50" charset="-128"/>
                <a:ea typeface="Meiryo UI" panose="020B0604030504040204" pitchFamily="50" charset="-128"/>
              </a:rPr>
              <a:t>場合が</a:t>
            </a:r>
            <a:r>
              <a:rPr lang="ja-JP" altLang="ja-JP" sz="1200" dirty="0">
                <a:latin typeface="Meiryo UI" panose="020B0604030504040204" pitchFamily="50" charset="-128"/>
                <a:ea typeface="Meiryo UI" panose="020B0604030504040204" pitchFamily="50" charset="-128"/>
              </a:rPr>
              <a:t>ございます。</a:t>
            </a:r>
            <a:endParaRPr kumimoji="1" lang="en-US" altLang="ja-JP" sz="1200" strike="sngStrike" dirty="0">
              <a:solidFill>
                <a:srgbClr val="FF0000"/>
              </a:solidFill>
              <a:latin typeface="Meiryo UI" panose="020B0604030504040204" pitchFamily="50" charset="-128"/>
              <a:ea typeface="Meiryo UI" panose="020B0604030504040204" pitchFamily="50" charset="-128"/>
            </a:endParaRPr>
          </a:p>
          <a:p>
            <a:pPr marL="447675" indent="-857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事業者様のご都合による口座振替不能時は、納付書払い用の請求書が送付されますので、金融機関にてお支払いください。</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なお、お支払日が支払期限を超過した場合は、別途、延滞利息が発生いたします。</a:t>
            </a:r>
            <a:endParaRPr kumimoji="1" lang="en-US" altLang="ja-JP" sz="1200" dirty="0">
              <a:latin typeface="Meiryo UI" panose="020B0604030504040204" pitchFamily="50" charset="-128"/>
              <a:ea typeface="Meiryo UI" panose="020B0604030504040204" pitchFamily="50" charset="-128"/>
            </a:endParaRPr>
          </a:p>
          <a:p>
            <a:pPr marL="447675" indent="-857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連続して</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か月振替ができない場合は、口座振替のお取り扱いを終了させていただくことがございます。</a:t>
            </a:r>
            <a:endParaRPr kumimoji="1" lang="en-US" altLang="ja-JP" sz="1200" dirty="0">
              <a:latin typeface="Meiryo UI" panose="020B0604030504040204" pitchFamily="50" charset="-128"/>
              <a:ea typeface="Meiryo UI" panose="020B0604030504040204" pitchFamily="50" charset="-128"/>
            </a:endParaRPr>
          </a:p>
          <a:p>
            <a:pPr marL="447675" indent="-857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上記の対応に伴い、料金事務処理確認事項等の変更が必要になる場合がございます。</a:t>
            </a:r>
            <a:endParaRPr kumimoji="1" lang="en-US" altLang="ja-JP" sz="1200" dirty="0">
              <a:latin typeface="Meiryo UI" panose="020B0604030504040204" pitchFamily="50" charset="-128"/>
              <a:ea typeface="Meiryo UI" panose="020B0604030504040204" pitchFamily="50" charset="-128"/>
            </a:endParaRPr>
          </a:p>
          <a:p>
            <a:pPr marL="447675" indent="-857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領収書（振替済みのお知らせ）は発行しておりません。お手数ですが、通帳記帳にてご確認ください。</a:t>
            </a:r>
            <a:endParaRPr kumimoji="1" lang="en-US" altLang="ja-JP"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64225C-1592-4CB9-80E7-8376757AB42F}" type="slidenum">
              <a:rPr kumimoji="1" lang="ja-JP" altLang="en-US" sz="1108"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108"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graphicFrame>
        <p:nvGraphicFramePr>
          <p:cNvPr id="12" name="表 11"/>
          <p:cNvGraphicFramePr>
            <a:graphicFrameLocks noGrp="1"/>
          </p:cNvGraphicFramePr>
          <p:nvPr>
            <p:extLst>
              <p:ext uri="{D42A27DB-BD31-4B8C-83A1-F6EECF244321}">
                <p14:modId xmlns:p14="http://schemas.microsoft.com/office/powerpoint/2010/main" val="2364152855"/>
              </p:ext>
            </p:extLst>
          </p:nvPr>
        </p:nvGraphicFramePr>
        <p:xfrm>
          <a:off x="642409" y="1928258"/>
          <a:ext cx="8187266" cy="1371600"/>
        </p:xfrm>
        <a:graphic>
          <a:graphicData uri="http://schemas.openxmlformats.org/drawingml/2006/table">
            <a:tbl>
              <a:tblPr/>
              <a:tblGrid>
                <a:gridCol w="1509694">
                  <a:extLst>
                    <a:ext uri="{9D8B030D-6E8A-4147-A177-3AD203B41FA5}">
                      <a16:colId xmlns:a16="http://schemas.microsoft.com/office/drawing/2014/main" val="716875611"/>
                    </a:ext>
                  </a:extLst>
                </a:gridCol>
                <a:gridCol w="3250927">
                  <a:extLst>
                    <a:ext uri="{9D8B030D-6E8A-4147-A177-3AD203B41FA5}">
                      <a16:colId xmlns:a16="http://schemas.microsoft.com/office/drawing/2014/main" val="3492988665"/>
                    </a:ext>
                  </a:extLst>
                </a:gridCol>
                <a:gridCol w="3426645">
                  <a:extLst>
                    <a:ext uri="{9D8B030D-6E8A-4147-A177-3AD203B41FA5}">
                      <a16:colId xmlns:a16="http://schemas.microsoft.com/office/drawing/2014/main" val="1948935416"/>
                    </a:ext>
                  </a:extLst>
                </a:gridCol>
              </a:tblGrid>
              <a:tr h="393567">
                <a:tc>
                  <a:txBody>
                    <a:bodyPr/>
                    <a:lstStyle/>
                    <a:p>
                      <a:pPr marL="0" marR="0" lvl="0" indent="0" algn="l" defTabSz="844083"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振替口座</a:t>
                      </a:r>
                      <a:endParaRPr lang="en-US" altLang="ja-JP" sz="1200" b="1"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844083"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（普通・当座）</a:t>
                      </a:r>
                      <a:endParaRPr lang="zh-TW" altLang="en-US" sz="1200" b="1" i="0" u="none" strike="noStrike" dirty="0">
                        <a:solidFill>
                          <a:schemeClr val="tx1"/>
                        </a:solidFill>
                        <a:effectLst/>
                        <a:latin typeface="Meiryo UI" panose="020B0604030504040204" pitchFamily="50" charset="-128"/>
                        <a:ea typeface="Meiryo UI"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marL="0" marR="0" lvl="0" indent="0" algn="l" defTabSz="844083"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みずほ銀行、三菱</a:t>
                      </a:r>
                      <a:r>
                        <a:rPr lang="en-US" altLang="ja-JP" sz="1200" b="1" i="0" u="none" strike="noStrike" dirty="0">
                          <a:solidFill>
                            <a:schemeClr val="tx1"/>
                          </a:solidFill>
                          <a:effectLst/>
                          <a:latin typeface="Meiryo UI" panose="020B0604030504040204" pitchFamily="50" charset="-128"/>
                          <a:ea typeface="Meiryo UI" panose="020B0604030504040204" pitchFamily="50" charset="-128"/>
                        </a:rPr>
                        <a:t>UFJ</a:t>
                      </a: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銀行、三井住友銀行、</a:t>
                      </a:r>
                      <a:endParaRPr lang="en-US" altLang="ja-JP" sz="1200" b="1"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844083"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りそな銀行の場合</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marL="0" marR="0" lvl="0" indent="0" algn="l" defTabSz="844083"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左記以外の場合</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083571992"/>
                  </a:ext>
                </a:extLst>
              </a:tr>
              <a:tr h="23614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口座振替日</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15</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25</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日、月末</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日</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6389653"/>
                  </a:ext>
                </a:extLst>
              </a:tr>
              <a:tr h="55099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振替日の考え方</a:t>
                      </a:r>
                      <a:r>
                        <a:rPr lang="en-US" altLang="ja-JP" sz="1050" b="0" i="0" u="none" strike="noStrike" dirty="0">
                          <a:solidFill>
                            <a:schemeClr val="tx1"/>
                          </a:solidFill>
                          <a:effectLst/>
                          <a:latin typeface="Meiryo UI" panose="020B0604030504040204" pitchFamily="50" charset="-128"/>
                          <a:ea typeface="Meiryo UI" panose="020B0604030504040204" pitchFamily="50" charset="-128"/>
                        </a:rPr>
                        <a:t>※</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請求書記載の支払期限と同日</a:t>
                      </a:r>
                    </a:p>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口座振替日と支払日が一致しない場合、請求書の発行日と支払期限に応じて当社が定める日</a:t>
                      </a:r>
                      <a:br>
                        <a:rPr lang="en-US" altLang="ja-JP" sz="1200" b="0" i="0" u="none" strike="noStrike" dirty="0">
                          <a:solidFill>
                            <a:schemeClr val="tx1"/>
                          </a:solidFill>
                          <a:effectLst/>
                          <a:latin typeface="Meiryo UI" panose="020B0604030504040204" pitchFamily="50" charset="-128"/>
                          <a:ea typeface="Meiryo UI" panose="020B0604030504040204" pitchFamily="50" charset="-128"/>
                        </a:rPr>
                      </a:b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dirty="0"/>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424203"/>
                  </a:ext>
                </a:extLst>
              </a:tr>
            </a:tbl>
          </a:graphicData>
        </a:graphic>
      </p:graphicFrame>
      <p:sp>
        <p:nvSpPr>
          <p:cNvPr id="8" name="テキスト ボックス 7"/>
          <p:cNvSpPr txBox="1"/>
          <p:nvPr/>
        </p:nvSpPr>
        <p:spPr>
          <a:xfrm>
            <a:off x="2031077" y="108479"/>
            <a:ext cx="5088252" cy="369332"/>
          </a:xfrm>
          <a:prstGeom prst="rect">
            <a:avLst/>
          </a:prstGeom>
          <a:noFill/>
        </p:spPr>
        <p:txBody>
          <a:bodyPr wrap="none" rtlCol="0">
            <a:spAutoFit/>
          </a:bodyPr>
          <a:lstStyle/>
          <a:p>
            <a:pPr algn="ctr"/>
            <a:r>
              <a:rPr kumimoji="1" lang="en-US" altLang="ja-JP" b="1" dirty="0">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請求書発行および収納方法の詳細（</a:t>
            </a:r>
            <a:r>
              <a:rPr kumimoji="1" lang="en-US" altLang="ja-JP" b="1" dirty="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9" name="直線コネクタ 8"/>
          <p:cNvCxnSpPr/>
          <p:nvPr/>
        </p:nvCxnSpPr>
        <p:spPr>
          <a:xfrm>
            <a:off x="3200" y="49591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 Box 311"/>
          <p:cNvSpPr txBox="1">
            <a:spLocks noChangeArrowheads="1"/>
          </p:cNvSpPr>
          <p:nvPr/>
        </p:nvSpPr>
        <p:spPr bwMode="auto">
          <a:xfrm>
            <a:off x="7718397" y="69176"/>
            <a:ext cx="1337532" cy="3480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831" dirty="0">
              <a:latin typeface="Meiryo UI" panose="020B0604030504040204" pitchFamily="50" charset="-128"/>
              <a:ea typeface="Meiryo UI" panose="020B0604030504040204" pitchFamily="50" charset="-128"/>
              <a:cs typeface="Meiryo UI" panose="020B0604030504040204" pitchFamily="50" charset="-128"/>
            </a:endParaRPr>
          </a:p>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相互接続推進部</a:t>
            </a:r>
          </a:p>
        </p:txBody>
      </p:sp>
    </p:spTree>
    <p:extLst>
      <p:ext uri="{BB962C8B-B14F-4D97-AF65-F5344CB8AC3E}">
        <p14:creationId xmlns:p14="http://schemas.microsoft.com/office/powerpoint/2010/main" val="3913773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264344" y="589023"/>
            <a:ext cx="8672514" cy="4681794"/>
          </a:xfrm>
          <a:prstGeom prst="rect">
            <a:avLst/>
          </a:prstGeom>
          <a:noFill/>
          <a:ln>
            <a:noFill/>
          </a:ln>
        </p:spPr>
        <p:txBody>
          <a:bodyPr wrap="square" rtlCol="0">
            <a:spAutoFit/>
          </a:bodyPr>
          <a:lstStyle/>
          <a:p>
            <a:pPr lvl="0" defTabSz="844083">
              <a:lnSpc>
                <a:spcPts val="1800"/>
              </a:lnSpc>
              <a:defRPr/>
            </a:pPr>
            <a:r>
              <a:rPr kumimoji="1" lang="ja-JP" altLang="en-US" sz="1400" b="1" dirty="0">
                <a:latin typeface="Meiryo UI" panose="020B0604030504040204" pitchFamily="50" charset="-128"/>
                <a:ea typeface="Meiryo UI" panose="020B0604030504040204" pitchFamily="50" charset="-128"/>
              </a:rPr>
              <a:t>◆お申込み方法</a:t>
            </a:r>
            <a:endParaRPr kumimoji="1" lang="en-US" altLang="ja-JP" sz="1400" b="1" dirty="0">
              <a:latin typeface="Meiryo UI" panose="020B0604030504040204" pitchFamily="50" charset="-128"/>
              <a:ea typeface="Meiryo UI" panose="020B0604030504040204" pitchFamily="50" charset="-128"/>
            </a:endParaRPr>
          </a:p>
          <a:p>
            <a:pPr marL="355600" indent="-174625" defTabSz="844083">
              <a:lnSpc>
                <a:spcPts val="1800"/>
              </a:lnSpc>
              <a:buFont typeface="Arial" panose="020B0604020202020204" pitchFamily="34" charset="0"/>
              <a:buChar char="•"/>
              <a:tabLst>
                <a:tab pos="355600" algn="l"/>
              </a:tabLst>
              <a:defRPr/>
            </a:pPr>
            <a:r>
              <a:rPr kumimoji="1" lang="ja-JP" altLang="en-US" sz="1200" dirty="0">
                <a:latin typeface="Meiryo UI" panose="020B0604030504040204" pitchFamily="50" charset="-128"/>
                <a:ea typeface="Meiryo UI" panose="020B0604030504040204" pitchFamily="50" charset="-128"/>
              </a:rPr>
              <a:t>「お申込書」に必要事項（下記に記載）をご記入のうえ、添付メールにて下記送付先へ送付願います。</a:t>
            </a:r>
            <a:endParaRPr kumimoji="1" lang="en-US" altLang="ja-JP" sz="1200" dirty="0">
              <a:latin typeface="Meiryo UI" panose="020B0604030504040204" pitchFamily="50" charset="-128"/>
              <a:ea typeface="Meiryo UI" panose="020B0604030504040204" pitchFamily="50" charset="-128"/>
            </a:endParaRPr>
          </a:p>
          <a:p>
            <a:pPr marL="355600" indent="-174625" defTabSz="844083">
              <a:lnSpc>
                <a:spcPts val="1800"/>
              </a:lnSpc>
              <a:tabLst>
                <a:tab pos="355600" algn="l"/>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お申込書送付先メールアドレス</a:t>
            </a:r>
            <a:r>
              <a:rPr kumimoji="1" lang="en-US" altLang="ja-JP" sz="1200" dirty="0">
                <a:latin typeface="Meiryo UI" panose="020B0604030504040204" pitchFamily="50" charset="-128"/>
                <a:ea typeface="Meiryo UI" panose="020B0604030504040204" pitchFamily="50" charset="-128"/>
              </a:rPr>
              <a:t>】</a:t>
            </a:r>
          </a:p>
          <a:p>
            <a:pPr marL="355600" indent="-174625" defTabSz="844083">
              <a:lnSpc>
                <a:spcPts val="1800"/>
              </a:lnSpc>
              <a:tabLst>
                <a:tab pos="355600" algn="l"/>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東日本電信電話株式会社　相互接続推進部　：</a:t>
            </a:r>
            <a:r>
              <a:rPr kumimoji="1" lang="en-US" altLang="ja-JP" sz="1200" u="sng" dirty="0">
                <a:latin typeface="Meiryo UI" panose="020B0604030504040204" pitchFamily="50" charset="-128"/>
                <a:ea typeface="Meiryo UI" panose="020B0604030504040204" pitchFamily="50" charset="-128"/>
                <a:hlinkClick r:id="rId3"/>
              </a:rPr>
              <a:t>sougo-payment-ml@east.ntt.co.jp</a:t>
            </a:r>
            <a:endParaRPr kumimoji="1" lang="en-US" altLang="ja-JP" sz="800" dirty="0">
              <a:latin typeface="Meiryo UI" panose="020B0604030504040204" pitchFamily="50" charset="-128"/>
              <a:ea typeface="Meiryo UI" panose="020B0604030504040204" pitchFamily="50" charset="-128"/>
            </a:endParaRPr>
          </a:p>
          <a:p>
            <a:pPr marL="355600" indent="-174625" defTabSz="844083">
              <a:lnSpc>
                <a:spcPts val="1800"/>
              </a:lnSpc>
              <a:buFont typeface="Arial" panose="020B0604020202020204" pitchFamily="34" charset="0"/>
              <a:buChar char="•"/>
              <a:tabLst>
                <a:tab pos="355600" algn="l"/>
              </a:tabLst>
              <a:defRPr/>
            </a:pPr>
            <a:r>
              <a:rPr kumimoji="1" lang="ja-JP" altLang="en-US" sz="1200" dirty="0">
                <a:latin typeface="Meiryo UI" panose="020B0604030504040204" pitchFamily="50" charset="-128"/>
                <a:ea typeface="Meiryo UI" panose="020B0604030504040204" pitchFamily="50" charset="-128"/>
              </a:rPr>
              <a:t>なお、口座振替をご希望の場合は、お申込み内容を確認のうえ、弊社より「口座振替依頼書」を別途メールにて送付いたします。</a:t>
            </a:r>
            <a:endParaRPr kumimoji="1" lang="en-US" altLang="ja-JP" sz="1200" dirty="0">
              <a:latin typeface="Meiryo UI" panose="020B0604030504040204" pitchFamily="50" charset="-128"/>
              <a:ea typeface="Meiryo UI" panose="020B0604030504040204" pitchFamily="50" charset="-128"/>
            </a:endParaRPr>
          </a:p>
          <a:p>
            <a:pPr marL="180975" defTabSz="844083">
              <a:lnSpc>
                <a:spcPts val="1800"/>
              </a:lnSpc>
              <a:tabLst>
                <a:tab pos="355600" algn="l"/>
              </a:tabLst>
              <a:defRPr/>
            </a:pPr>
            <a:r>
              <a:rPr kumimoji="1" lang="ja-JP" altLang="en-US" sz="1200" dirty="0">
                <a:latin typeface="Meiryo UI" panose="020B0604030504040204" pitchFamily="50" charset="-128"/>
                <a:ea typeface="Meiryo UI" panose="020B0604030504040204" pitchFamily="50" charset="-128"/>
              </a:rPr>
              <a:t>　（ 「口座振替依頼書」に必要事項をご記入・ご捺印のうえ、原本を弊社までご郵送いただきます。）</a:t>
            </a:r>
            <a:endParaRPr kumimoji="1" lang="en-US" altLang="ja-JP" sz="1200" b="1" dirty="0">
              <a:latin typeface="Meiryo UI" panose="020B0604030504040204" pitchFamily="50" charset="-128"/>
              <a:ea typeface="Meiryo UI" panose="020B0604030504040204" pitchFamily="50" charset="-128"/>
            </a:endParaRPr>
          </a:p>
          <a:p>
            <a:pPr marL="468000" indent="-285750" defTabSz="844083">
              <a:lnSpc>
                <a:spcPts val="1800"/>
              </a:lnSpc>
              <a:buFont typeface="Arial" panose="020B0604020202020204" pitchFamily="34" charset="0"/>
              <a:buChar char="•"/>
              <a:defRPr/>
            </a:pPr>
            <a:endParaRPr kumimoji="1" lang="en-US" altLang="ja-JP" sz="1200" dirty="0">
              <a:latin typeface="Meiryo UI" panose="020B0604030504040204" pitchFamily="50" charset="-128"/>
              <a:ea typeface="Meiryo UI" panose="020B0604030504040204" pitchFamily="50" charset="-128"/>
            </a:endParaRPr>
          </a:p>
          <a:p>
            <a:pPr defTabSz="844083">
              <a:lnSpc>
                <a:spcPts val="1800"/>
              </a:lnSpc>
              <a:defRPr/>
            </a:pPr>
            <a:r>
              <a:rPr kumimoji="1" lang="ja-JP" altLang="en-US" sz="1400" b="1" dirty="0">
                <a:latin typeface="Meiryo UI" panose="020B0604030504040204" pitchFamily="50" charset="-128"/>
                <a:ea typeface="Meiryo UI" panose="020B0604030504040204" pitchFamily="50" charset="-128"/>
              </a:rPr>
              <a:t>◆お申込書への記載事項</a:t>
            </a:r>
            <a:endParaRPr kumimoji="1" lang="en-US" altLang="ja-JP" sz="1400" b="1" dirty="0">
              <a:latin typeface="Meiryo UI" panose="020B0604030504040204" pitchFamily="50" charset="-128"/>
              <a:ea typeface="Meiryo UI" panose="020B0604030504040204" pitchFamily="50" charset="-128"/>
            </a:endParaRPr>
          </a:p>
          <a:p>
            <a:pPr marL="355600" indent="-1746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事業者様名および部署名・ご担当者様名・電話番号</a:t>
            </a:r>
            <a:endParaRPr kumimoji="1" lang="en-US" altLang="ja-JP" sz="1200" dirty="0">
              <a:latin typeface="Meiryo UI" panose="020B0604030504040204" pitchFamily="50" charset="-128"/>
              <a:ea typeface="Meiryo UI" panose="020B0604030504040204" pitchFamily="50" charset="-128"/>
            </a:endParaRPr>
          </a:p>
          <a:p>
            <a:pPr marL="355600" indent="-174625"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ご希望されるお支払い方法（口座振替 又は</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口座振込）</a:t>
            </a:r>
            <a:endParaRPr kumimoji="1" lang="en-US" altLang="ja-JP" sz="1200" dirty="0">
              <a:latin typeface="Meiryo UI" panose="020B0604030504040204" pitchFamily="50" charset="-128"/>
              <a:ea typeface="Meiryo UI" panose="020B0604030504040204" pitchFamily="50" charset="-128"/>
            </a:endParaRPr>
          </a:p>
          <a:p>
            <a:pPr marL="355600" indent="-174625" defTabSz="844083">
              <a:lnSpc>
                <a:spcPts val="1800"/>
              </a:lnSpc>
              <a:defRPr/>
            </a:pPr>
            <a:r>
              <a:rPr kumimoji="1" lang="ja-JP" altLang="en-US" sz="1200" dirty="0">
                <a:latin typeface="Meiryo UI" panose="020B0604030504040204" pitchFamily="50" charset="-128"/>
                <a:ea typeface="Meiryo UI" panose="020B0604030504040204" pitchFamily="50" charset="-128"/>
              </a:rPr>
              <a:t>　　＜口座振替をご希望の場合＞ 口座振替依頼書の送付先メールアドレス、ご利用予定の金融機関名</a:t>
            </a:r>
            <a:endParaRPr kumimoji="1" lang="en-US" altLang="ja-JP" sz="1200" dirty="0">
              <a:latin typeface="Meiryo UI" panose="020B0604030504040204" pitchFamily="50" charset="-128"/>
              <a:ea typeface="Meiryo UI" panose="020B0604030504040204" pitchFamily="50" charset="-128"/>
            </a:endParaRPr>
          </a:p>
          <a:p>
            <a:pPr marL="355600" indent="-174625" defTabSz="844083">
              <a:lnSpc>
                <a:spcPts val="1800"/>
              </a:lnSpc>
              <a:buFont typeface="Arial" panose="020B0604020202020204" pitchFamily="34" charset="0"/>
              <a:buChar char="•"/>
              <a:defRPr/>
            </a:pPr>
            <a:r>
              <a:rPr kumimoji="1" lang="en-US" altLang="ja-JP" sz="1200" dirty="0">
                <a:latin typeface="Meiryo UI" panose="020B0604030504040204" pitchFamily="50" charset="-128"/>
                <a:ea typeface="Meiryo UI" panose="020B0604030504040204" pitchFamily="50" charset="-128"/>
              </a:rPr>
              <a:t>WEB</a:t>
            </a:r>
            <a:r>
              <a:rPr kumimoji="1" lang="ja-JP" altLang="en-US" sz="1200" dirty="0">
                <a:latin typeface="Meiryo UI" panose="020B0604030504040204" pitchFamily="50" charset="-128"/>
                <a:ea typeface="Meiryo UI" panose="020B0604030504040204" pitchFamily="50" charset="-128"/>
              </a:rPr>
              <a:t>請求書発行通知先メールアドレス（最大</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件まで）</a:t>
            </a:r>
            <a:r>
              <a:rPr kumimoji="1" lang="en-US" altLang="ja-JP" sz="120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メーリングリスト等確実に受信が可能なアドレスをご指定ください。</a:t>
            </a:r>
            <a:endParaRPr kumimoji="1" lang="en-US" altLang="ja-JP" sz="1050" dirty="0">
              <a:latin typeface="Meiryo UI" panose="020B0604030504040204" pitchFamily="50" charset="-128"/>
              <a:ea typeface="Meiryo UI" panose="020B0604030504040204" pitchFamily="50" charset="-128"/>
            </a:endParaRPr>
          </a:p>
          <a:p>
            <a:pPr marL="182250" defTabSz="844083">
              <a:lnSpc>
                <a:spcPts val="1800"/>
              </a:lnSpc>
              <a:defRPr/>
            </a:pPr>
            <a:endParaRPr kumimoji="1" lang="en-US" altLang="ja-JP" sz="1200" u="sng" dirty="0">
              <a:latin typeface="Meiryo UI" panose="020B0604030504040204" pitchFamily="50" charset="-128"/>
              <a:ea typeface="Meiryo UI" panose="020B0604030504040204" pitchFamily="50" charset="-128"/>
            </a:endParaRPr>
          </a:p>
          <a:p>
            <a:pPr defTabSz="844083">
              <a:lnSpc>
                <a:spcPts val="1800"/>
              </a:lnSpc>
              <a:defRPr/>
            </a:pPr>
            <a:r>
              <a:rPr kumimoji="1" lang="ja-JP" altLang="en-US" sz="1400" b="1" dirty="0">
                <a:latin typeface="Meiryo UI" panose="020B0604030504040204" pitchFamily="50" charset="-128"/>
                <a:ea typeface="Meiryo UI" panose="020B0604030504040204" pitchFamily="50" charset="-128"/>
              </a:rPr>
              <a:t>◆ご留意いただきたい事項</a:t>
            </a:r>
            <a:endParaRPr kumimoji="1" lang="en-US" altLang="ja-JP" sz="1400" b="1" dirty="0">
              <a:latin typeface="Meiryo UI" panose="020B0604030504040204" pitchFamily="50" charset="-128"/>
              <a:ea typeface="Meiryo UI" panose="020B0604030504040204" pitchFamily="50" charset="-128"/>
            </a:endParaRPr>
          </a:p>
          <a:p>
            <a:pPr marL="355600" lvl="0" indent="-177800"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お申込みいただいた請求書の枚数や内容等によっては、請求書の送付単位等について個別にご相談させていただく場合がございます。</a:t>
            </a:r>
            <a:endParaRPr kumimoji="1" lang="en-US" altLang="ja-JP" sz="1200" dirty="0">
              <a:latin typeface="Meiryo UI" panose="020B0604030504040204" pitchFamily="50" charset="-128"/>
              <a:ea typeface="Meiryo UI" panose="020B0604030504040204" pitchFamily="50" charset="-128"/>
            </a:endParaRPr>
          </a:p>
          <a:p>
            <a:pPr marL="353700" lvl="0" indent="-171450"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「コロケーション等費用（スペース料・設備使用料等）」と「自前工事費用」については、セットでお申込みをお願いいたします。</a:t>
            </a:r>
            <a:endParaRPr kumimoji="1" lang="en-US" altLang="ja-JP" sz="1200" dirty="0">
              <a:latin typeface="Meiryo UI" panose="020B0604030504040204" pitchFamily="50" charset="-128"/>
              <a:ea typeface="Meiryo UI" panose="020B0604030504040204" pitchFamily="50" charset="-128"/>
            </a:endParaRPr>
          </a:p>
          <a:p>
            <a:pPr marL="355600" indent="-177800"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「共同収容設備使用料」「共同収容自前工事費用」「共同収容調査費用」については、セットでお申込みをお願いいたします。</a:t>
            </a:r>
            <a:endParaRPr kumimoji="1" lang="en-US" altLang="ja-JP" sz="1200" dirty="0">
              <a:latin typeface="Meiryo UI" panose="020B0604030504040204" pitchFamily="50" charset="-128"/>
              <a:ea typeface="Meiryo UI" panose="020B0604030504040204" pitchFamily="50" charset="-128"/>
            </a:endParaRPr>
          </a:p>
          <a:p>
            <a:pPr marL="355600" indent="-177800" defTabSz="844083">
              <a:lnSpc>
                <a:spcPts val="1800"/>
              </a:lnSpc>
              <a:buFont typeface="Arial" panose="020B0604020202020204" pitchFamily="34" charset="0"/>
              <a:buChar char="•"/>
              <a:defRPr/>
            </a:pPr>
            <a:r>
              <a:rPr kumimoji="1" lang="ja-JP" altLang="en-US" sz="1200" dirty="0">
                <a:latin typeface="Meiryo UI" panose="020B0604030504040204" pitchFamily="50" charset="-128"/>
                <a:ea typeface="Meiryo UI" panose="020B0604030504040204" pitchFamily="50" charset="-128"/>
              </a:rPr>
              <a:t>「無線使用料（鉄塔使用料、共用電力設備料等） 」と「無線手続き費用」については、セットで申し込みをお願いいたします。</a:t>
            </a:r>
            <a:endParaRPr kumimoji="1" lang="en-US" altLang="ja-JP" sz="1200" dirty="0">
              <a:latin typeface="Meiryo UI" panose="020B0604030504040204" pitchFamily="50" charset="-128"/>
              <a:ea typeface="Meiryo UI" panose="020B0604030504040204" pitchFamily="50" charset="-128"/>
            </a:endParaRPr>
          </a:p>
          <a:p>
            <a:pPr marL="355600" indent="-177800" defTabSz="844083">
              <a:lnSpc>
                <a:spcPts val="1800"/>
              </a:lnSpc>
              <a:buFont typeface="Arial" panose="020B0604020202020204" pitchFamily="34" charset="0"/>
              <a:buChar char="•"/>
              <a:defRPr/>
            </a:pPr>
            <a:endParaRPr kumimoji="1" lang="en-US" altLang="ja-JP" sz="1200" dirty="0">
              <a:latin typeface="Meiryo UI" panose="020B0604030504040204" pitchFamily="50" charset="-128"/>
              <a:ea typeface="Meiryo UI" panose="020B0604030504040204" pitchFamily="50" charset="-128"/>
            </a:endParaRPr>
          </a:p>
          <a:p>
            <a:pPr marL="177800" defTabSz="844083">
              <a:lnSpc>
                <a:spcPts val="1800"/>
              </a:lnSpc>
              <a:defRPr/>
            </a:pPr>
            <a:endParaRPr kumimoji="1" lang="en-US" altLang="ja-JP"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64225C-1592-4CB9-80E7-8376757AB42F}" type="slidenum">
              <a:rPr kumimoji="1" lang="ja-JP" altLang="en-US" sz="1108"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108"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9" name="テキスト ボックス 8"/>
          <p:cNvSpPr txBox="1"/>
          <p:nvPr/>
        </p:nvSpPr>
        <p:spPr>
          <a:xfrm>
            <a:off x="3828046" y="101184"/>
            <a:ext cx="1497526" cy="369332"/>
          </a:xfrm>
          <a:prstGeom prst="rect">
            <a:avLst/>
          </a:prstGeom>
          <a:noFill/>
        </p:spPr>
        <p:txBody>
          <a:bodyPr wrap="none" rtlCol="0">
            <a:spAutoFit/>
          </a:bodyPr>
          <a:lstStyle/>
          <a:p>
            <a:pPr algn="ct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お申込み方法</a:t>
            </a:r>
          </a:p>
        </p:txBody>
      </p:sp>
      <p:cxnSp>
        <p:nvCxnSpPr>
          <p:cNvPr id="7" name="直線コネクタ 6"/>
          <p:cNvCxnSpPr/>
          <p:nvPr/>
        </p:nvCxnSpPr>
        <p:spPr>
          <a:xfrm>
            <a:off x="3200" y="49591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 Box 311"/>
          <p:cNvSpPr txBox="1">
            <a:spLocks noChangeArrowheads="1"/>
          </p:cNvSpPr>
          <p:nvPr/>
        </p:nvSpPr>
        <p:spPr bwMode="auto">
          <a:xfrm>
            <a:off x="7718397" y="69176"/>
            <a:ext cx="1337532" cy="34804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lang="en-US" altLang="ja-JP" sz="831" dirty="0">
              <a:latin typeface="Meiryo UI" panose="020B0604030504040204" pitchFamily="50" charset="-128"/>
              <a:ea typeface="Meiryo UI" panose="020B0604030504040204" pitchFamily="50" charset="-128"/>
              <a:cs typeface="Meiryo UI" panose="020B0604030504040204" pitchFamily="50" charset="-128"/>
            </a:endParaRPr>
          </a:p>
          <a:p>
            <a:pPr algn="dist" eaLnBrk="1" hangingPunct="1">
              <a:spcBef>
                <a:spcPts val="0"/>
              </a:spcBef>
              <a:buNone/>
              <a:defRPr/>
            </a:pPr>
            <a:r>
              <a:rPr lang="ja-JP" altLang="en-US" sz="831" dirty="0">
                <a:latin typeface="Meiryo UI" panose="020B0604030504040204" pitchFamily="50" charset="-128"/>
                <a:ea typeface="Meiryo UI" panose="020B0604030504040204" pitchFamily="50" charset="-128"/>
                <a:cs typeface="Meiryo UI" panose="020B0604030504040204" pitchFamily="50" charset="-128"/>
              </a:rPr>
              <a:t>相互接続推進部</a:t>
            </a:r>
          </a:p>
        </p:txBody>
      </p:sp>
    </p:spTree>
    <p:extLst>
      <p:ext uri="{BB962C8B-B14F-4D97-AF65-F5344CB8AC3E}">
        <p14:creationId xmlns:p14="http://schemas.microsoft.com/office/powerpoint/2010/main" val="10239894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bwMode="auto">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rtlCol="0">
        <a:spAutoFit/>
      </a:bodyPr>
      <a:lstStyle>
        <a:defPPr>
          <a:defRPr kumimoji="1" dirty="0">
            <a:latin typeface="Meiryo UI" panose="020B0604030504040204" pitchFamily="50" charset="-128"/>
            <a:ea typeface="Meiryo UI" panose="020B0604030504040204" pitchFamily="50" charset="-128"/>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2739</TotalTime>
  <Words>1314</Words>
  <Application>Microsoft Office PowerPoint</Application>
  <PresentationFormat>画面に合わせる (4:3)</PresentationFormat>
  <Paragraphs>115</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Meiryo UI</vt:lpstr>
      <vt:lpstr>游ゴシック</vt:lpstr>
      <vt:lpstr>Arial</vt:lpstr>
      <vt:lpstr>Calibri</vt:lpstr>
      <vt:lpstr>Wingdings</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将文</dc:creator>
  <cp:lastModifiedBy>松田　大佑 / matsuda daisuke</cp:lastModifiedBy>
  <cp:revision>146</cp:revision>
  <dcterms:created xsi:type="dcterms:W3CDTF">2021-03-10T11:27:38Z</dcterms:created>
  <dcterms:modified xsi:type="dcterms:W3CDTF">2024-12-05T00:46:06Z</dcterms:modified>
</cp:coreProperties>
</file>