
<file path=[Content_Types].xml><?xml version="1.0" encoding="utf-8"?>
<Types xmlns="http://schemas.openxmlformats.org/package/2006/content-types">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0" d="100"/>
          <a:sy n="100" d="100"/>
        </p:scale>
        <p:origin x="1836"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2024/7/29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139319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2024/7/29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237318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2024/7/29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4357613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1989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2024/7/29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589685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2024/7/29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282630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2024/7/29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208698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6EEFA4D-8A83-4106-BC5D-C008A81B36C1}" type="datetimeFigureOut">
              <a:rPr kumimoji="1" lang="ja-JP" altLang="en-US" smtClean="0"/>
              <a:t>2024/7/29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3977540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6EEFA4D-8A83-4106-BC5D-C008A81B36C1}" type="datetimeFigureOut">
              <a:rPr kumimoji="1" lang="ja-JP" altLang="en-US" smtClean="0"/>
              <a:t>2024/7/29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766895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EEFA4D-8A83-4106-BC5D-C008A81B36C1}" type="datetimeFigureOut">
              <a:rPr kumimoji="1" lang="ja-JP" altLang="en-US" smtClean="0"/>
              <a:t>2024/7/29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953860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2024/7/29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3287888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2024/7/29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148705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6EEFA4D-8A83-4106-BC5D-C008A81B36C1}" type="datetimeFigureOut">
              <a:rPr kumimoji="1" lang="ja-JP" altLang="en-US" smtClean="0"/>
              <a:t>2024/7/29</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10312032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open@west.ntt.co.jp" TargetMode="External"/><Relationship Id="rId2" Type="http://schemas.openxmlformats.org/officeDocument/2006/relationships/hyperlink" Target="mailto:open-ml@east.ntt.co.jp"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773723" y="191558"/>
            <a:ext cx="7596554" cy="404446"/>
          </a:xfrm>
          <a:prstGeom prst="rect">
            <a:avLst/>
          </a:prstGeom>
        </p:spPr>
        <p:txBody>
          <a:bodyPr lIns="84386" tIns="42194" rIns="84386" bIns="42194" anchor="ctr">
            <a:normAutofit fontScale="90000"/>
          </a:bodyPr>
          <a:lstStyle>
            <a:lvl1pPr algn="ctr" defTabSz="91418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914180" rtl="0" eaLnBrk="1" fontAlgn="auto" latinLnBrk="0" hangingPunct="1">
              <a:lnSpc>
                <a:spcPct val="100000"/>
              </a:lnSpc>
              <a:spcBef>
                <a:spcPct val="0"/>
              </a:spcBef>
              <a:spcAft>
                <a:spcPts val="0"/>
              </a:spcAft>
              <a:buClrTx/>
              <a:buSzTx/>
              <a:buFontTx/>
              <a:buNone/>
              <a:tabLst/>
              <a:defRPr/>
            </a:pPr>
            <a:r>
              <a:rPr kumimoji="1" lang="ja-JP" altLang="en-US"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第一種指定電気通信設備の機能の変更又は追加に関する計画へのご意見受付</a:t>
            </a:r>
          </a:p>
        </p:txBody>
      </p:sp>
      <p:graphicFrame>
        <p:nvGraphicFramePr>
          <p:cNvPr id="8" name="表 7"/>
          <p:cNvGraphicFramePr>
            <a:graphicFrameLocks noGrp="1"/>
          </p:cNvGraphicFramePr>
          <p:nvPr>
            <p:extLst>
              <p:ext uri="{D42A27DB-BD31-4B8C-83A1-F6EECF244321}">
                <p14:modId xmlns:p14="http://schemas.microsoft.com/office/powerpoint/2010/main" val="2501147999"/>
              </p:ext>
            </p:extLst>
          </p:nvPr>
        </p:nvGraphicFramePr>
        <p:xfrm>
          <a:off x="181264" y="1813835"/>
          <a:ext cx="8823271" cy="3777023"/>
        </p:xfrm>
        <a:graphic>
          <a:graphicData uri="http://schemas.openxmlformats.org/drawingml/2006/table">
            <a:tbl>
              <a:tblPr firstRow="1" bandRow="1">
                <a:tableStyleId>{5C22544A-7EE6-4342-B048-85BDC9FD1C3A}</a:tableStyleId>
              </a:tblPr>
              <a:tblGrid>
                <a:gridCol w="1165609">
                  <a:extLst>
                    <a:ext uri="{9D8B030D-6E8A-4147-A177-3AD203B41FA5}">
                      <a16:colId xmlns:a16="http://schemas.microsoft.com/office/drawing/2014/main" val="20000"/>
                    </a:ext>
                  </a:extLst>
                </a:gridCol>
                <a:gridCol w="7657662">
                  <a:extLst>
                    <a:ext uri="{9D8B030D-6E8A-4147-A177-3AD203B41FA5}">
                      <a16:colId xmlns:a16="http://schemas.microsoft.com/office/drawing/2014/main" val="20001"/>
                    </a:ext>
                  </a:extLst>
                </a:gridCol>
              </a:tblGrid>
              <a:tr h="314053">
                <a:tc rowSpan="2">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ご意見受付の</a:t>
                      </a:r>
                      <a:endPar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対象となる計画</a:t>
                      </a: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番号：東２０２４ー１</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西２０２４ー１　</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公表年月日：２０２４年７月３１日</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r h="991392">
                <a:tc v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非常時において、携帯電話利用者が臨時的に他の事業者のネットワークを利用する「事業者間ローミング」を実現するため、当社</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IP</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網内において、新たに</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IMSI</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番号を網特有番号として流通させ、緊急通報受理機関の</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IP</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指令台及び高度化指令台へ通知することを可能とする機能を新たに追加する</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endParaRPr kumimoji="1" lang="ja-JP" altLang="ja-JP" sz="1100" b="0" i="0" u="none" strike="noStrike" kern="100" cap="none" spc="0" normalizeH="0" baseline="0" noProof="0" dirty="0">
                        <a:ln>
                          <a:noFill/>
                        </a:ln>
                        <a:effectLst/>
                        <a:uLnTx/>
                        <a:uFillTx/>
                        <a:latin typeface="Meiryo UI" panose="020B0604030504040204" pitchFamily="50" charset="-128"/>
                        <a:ea typeface="Meiryo UI" panose="020B0604030504040204" pitchFamily="50" charset="-128"/>
                        <a:cs typeface="Times New Roman" panose="02020603050405020304" pitchFamily="18" charset="0"/>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598476">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ご提示方法</a:t>
                      </a: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別紙（次頁）にご意見等を記載いただき、下記宛先まで送付いただきますようお願いいたします。</a:t>
                      </a:r>
                      <a:endPar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5113" marR="0" indent="-265113"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ご意見提示にあたっては、メール件名について「</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網機能提供計画届出（２０２４ー１）に係る意見提出</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」としていただき、ご送付くださいます様、よろしくお願い申し上げます。</a:t>
                      </a:r>
                      <a:endPar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宛先</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ja-JP" altLang="en-US" sz="1100" dirty="0">
                          <a:solidFill>
                            <a:schemeClr val="tx1"/>
                          </a:solidFill>
                          <a:latin typeface="Meiryo UI" pitchFamily="50" charset="-128"/>
                          <a:ea typeface="Meiryo UI" pitchFamily="50" charset="-128"/>
                          <a:cs typeface="Meiryo UI" pitchFamily="50" charset="-128"/>
                        </a:rPr>
                        <a:t>東日本電信電話株式会社　相互接続推進部（</a:t>
                      </a:r>
                      <a:r>
                        <a:rPr kumimoji="0" lang="en-US" altLang="ja-JP" sz="1100" dirty="0">
                          <a:solidFill>
                            <a:schemeClr val="tx1"/>
                          </a:solidFill>
                          <a:latin typeface="Meiryo UI" pitchFamily="50" charset="-128"/>
                          <a:ea typeface="Meiryo UI" pitchFamily="50" charset="-128"/>
                          <a:cs typeface="Meiryo UI" pitchFamily="50" charset="-128"/>
                          <a:hlinkClick r:id="rId2"/>
                        </a:rPr>
                        <a:t>open-ml@east.ntt.co.jp</a:t>
                      </a:r>
                      <a:r>
                        <a:rPr kumimoji="0" lang="ja-JP" altLang="en-US" sz="1100" dirty="0">
                          <a:solidFill>
                            <a:schemeClr val="tx1"/>
                          </a:solidFill>
                          <a:latin typeface="Meiryo UI" pitchFamily="50" charset="-128"/>
                          <a:ea typeface="Meiryo UI" pitchFamily="50" charset="-128"/>
                          <a:cs typeface="Meiryo UI" pitchFamily="50" charset="-128"/>
                        </a:rPr>
                        <a:t>）</a:t>
                      </a:r>
                      <a:endParaRPr kumimoji="0" lang="en-US" altLang="ja-JP" sz="1100" dirty="0">
                        <a:solidFill>
                          <a:schemeClr val="tx1"/>
                        </a:solidFill>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ja-JP" altLang="en-US" sz="1100" dirty="0">
                          <a:solidFill>
                            <a:schemeClr val="tx1"/>
                          </a:solidFill>
                          <a:latin typeface="Meiryo UI" pitchFamily="50" charset="-128"/>
                          <a:ea typeface="Meiryo UI" pitchFamily="50" charset="-128"/>
                          <a:cs typeface="Meiryo UI" pitchFamily="50" charset="-128"/>
                        </a:rPr>
                        <a:t>西日本電信電話株式会社　設備本部　相互接続推進部（</a:t>
                      </a:r>
                      <a:r>
                        <a:rPr kumimoji="0" lang="en-US" altLang="ja-JP" sz="1100" dirty="0">
                          <a:solidFill>
                            <a:schemeClr val="tx1"/>
                          </a:solidFill>
                          <a:latin typeface="Meiryo UI" pitchFamily="50" charset="-128"/>
                          <a:ea typeface="Meiryo UI" pitchFamily="50" charset="-128"/>
                          <a:cs typeface="Meiryo UI" pitchFamily="50" charset="-128"/>
                          <a:hlinkClick r:id="rId3"/>
                        </a:rPr>
                        <a:t>open@west.ntt.co.jp</a:t>
                      </a:r>
                      <a:r>
                        <a:rPr kumimoji="0" lang="ja-JP" altLang="en-US" sz="1100" dirty="0">
                          <a:solidFill>
                            <a:schemeClr val="tx1"/>
                          </a:solidFill>
                          <a:latin typeface="Meiryo UI" pitchFamily="50" charset="-128"/>
                          <a:ea typeface="Meiryo UI" pitchFamily="50" charset="-128"/>
                          <a:cs typeface="Meiryo UI" pitchFamily="50" charset="-128"/>
                        </a:rPr>
                        <a:t>）</a:t>
                      </a:r>
                      <a:endParaRPr kumimoji="0" lang="en-US" altLang="ja-JP" sz="1100" dirty="0">
                        <a:solidFill>
                          <a:schemeClr val="tx1"/>
                        </a:solidFill>
                        <a:latin typeface="Meiryo UI" pitchFamily="50" charset="-128"/>
                        <a:ea typeface="Meiryo UI" pitchFamily="50" charset="-128"/>
                        <a:cs typeface="Meiryo UI"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873102">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期限</a:t>
                      </a: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ja-JP" altLang="en-US" sz="1100" dirty="0">
                          <a:solidFill>
                            <a:srgbClr val="000000"/>
                          </a:solidFill>
                          <a:latin typeface="Meiryo UI" pitchFamily="50" charset="-128"/>
                          <a:ea typeface="Meiryo UI" pitchFamily="50" charset="-128"/>
                          <a:cs typeface="Meiryo UI" pitchFamily="50" charset="-128"/>
                        </a:rPr>
                        <a:t>２０２４年８月３０日（金）</a:t>
                      </a:r>
                      <a:endParaRPr kumimoji="0" lang="en-US" altLang="ja-JP" sz="1100" dirty="0">
                        <a:solidFill>
                          <a:srgbClr val="000000"/>
                        </a:solidFill>
                        <a:latin typeface="Meiryo UI" pitchFamily="50" charset="-128"/>
                        <a:ea typeface="Meiryo UI" pitchFamily="50" charset="-128"/>
                        <a:cs typeface="Meiryo UI"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1" name="テキスト ボックス 10"/>
          <p:cNvSpPr txBox="1"/>
          <p:nvPr/>
        </p:nvSpPr>
        <p:spPr>
          <a:xfrm>
            <a:off x="181264" y="1319459"/>
            <a:ext cx="8802355" cy="291170"/>
          </a:xfrm>
          <a:prstGeom prst="rect">
            <a:avLst/>
          </a:prstGeom>
          <a:noFill/>
          <a:ln>
            <a:solidFill>
              <a:schemeClr val="tx1"/>
            </a:solidFill>
          </a:ln>
        </p:spPr>
        <p:txBody>
          <a:bodyPr wrap="square" rtlCol="0">
            <a:spAutoFit/>
          </a:bodyPr>
          <a:lstStyle/>
          <a:p>
            <a:pPr marL="263776" marR="0" lvl="0" indent="-263776"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9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第一種指定電気通信設備の機能の変更又は追加に関する計画について、以下のとおりご意見を受付いたします。</a:t>
            </a:r>
          </a:p>
        </p:txBody>
      </p:sp>
      <p:sp>
        <p:nvSpPr>
          <p:cNvPr id="15" name="テキスト ボックス 14"/>
          <p:cNvSpPr txBox="1"/>
          <p:nvPr/>
        </p:nvSpPr>
        <p:spPr>
          <a:xfrm>
            <a:off x="7846463" y="530622"/>
            <a:ext cx="1297537" cy="660117"/>
          </a:xfrm>
          <a:prstGeom prst="rect">
            <a:avLst/>
          </a:prstGeom>
          <a:noFill/>
          <a:ln>
            <a:noFill/>
          </a:ln>
        </p:spPr>
        <p:txBody>
          <a:bodyPr wrap="square" rtlCol="0" anchor="ctr">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202</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４年</a:t>
            </a:r>
            <a:r>
              <a:rPr kumimoji="1" lang="en-US" altLang="ja-JP" sz="73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東日本電信電話株式会社</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相互接続推進部</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西日本電信電話株式会社</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設備本部　相互接続推進部</a:t>
            </a:r>
          </a:p>
        </p:txBody>
      </p:sp>
    </p:spTree>
    <p:extLst>
      <p:ext uri="{BB962C8B-B14F-4D97-AF65-F5344CB8AC3E}">
        <p14:creationId xmlns:p14="http://schemas.microsoft.com/office/powerpoint/2010/main" val="1524119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25463551"/>
              </p:ext>
            </p:extLst>
          </p:nvPr>
        </p:nvGraphicFramePr>
        <p:xfrm>
          <a:off x="136248" y="1987394"/>
          <a:ext cx="8801101" cy="4263963"/>
        </p:xfrm>
        <a:graphic>
          <a:graphicData uri="http://schemas.openxmlformats.org/drawingml/2006/table">
            <a:tbl>
              <a:tblPr firstRow="1" bandRow="1"/>
              <a:tblGrid>
                <a:gridCol w="1158531">
                  <a:extLst>
                    <a:ext uri="{9D8B030D-6E8A-4147-A177-3AD203B41FA5}">
                      <a16:colId xmlns:a16="http://schemas.microsoft.com/office/drawing/2014/main" val="20000"/>
                    </a:ext>
                  </a:extLst>
                </a:gridCol>
                <a:gridCol w="3898779">
                  <a:extLst>
                    <a:ext uri="{9D8B030D-6E8A-4147-A177-3AD203B41FA5}">
                      <a16:colId xmlns:a16="http://schemas.microsoft.com/office/drawing/2014/main" val="20001"/>
                    </a:ext>
                  </a:extLst>
                </a:gridCol>
                <a:gridCol w="3743791">
                  <a:extLst>
                    <a:ext uri="{9D8B030D-6E8A-4147-A177-3AD203B41FA5}">
                      <a16:colId xmlns:a16="http://schemas.microsoft.com/office/drawing/2014/main" val="20002"/>
                    </a:ext>
                  </a:extLst>
                </a:gridCol>
              </a:tblGrid>
              <a:tr h="235279">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貴社名</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extLst>
                  <a:ext uri="{0D108BD9-81ED-4DB2-BD59-A6C34878D82A}">
                    <a16:rowId xmlns:a16="http://schemas.microsoft.com/office/drawing/2014/main" val="10000"/>
                  </a:ext>
                </a:extLst>
              </a:tr>
              <a:tr h="235279">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ご担当者名</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（所属）　　　　　　　　　</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（氏名）　</a:t>
                      </a: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35279">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ご連絡先</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TEL)</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mail)</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558126">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4" name="タイトル 1"/>
          <p:cNvSpPr txBox="1">
            <a:spLocks/>
          </p:cNvSpPr>
          <p:nvPr/>
        </p:nvSpPr>
        <p:spPr>
          <a:xfrm>
            <a:off x="773723" y="317496"/>
            <a:ext cx="7596554" cy="404446"/>
          </a:xfrm>
          <a:prstGeom prst="rect">
            <a:avLst/>
          </a:prstGeom>
        </p:spPr>
        <p:txBody>
          <a:bodyPr lIns="84386" tIns="42194" rIns="84386" bIns="42194" anchor="ctr">
            <a:normAutofit fontScale="97500"/>
          </a:bodyPr>
          <a:lstStyle>
            <a:lvl1pPr algn="ctr" defTabSz="91418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914180" rtl="0" eaLnBrk="1" fontAlgn="auto" latinLnBrk="0" hangingPunct="1">
              <a:lnSpc>
                <a:spcPct val="100000"/>
              </a:lnSpc>
              <a:spcBef>
                <a:spcPct val="0"/>
              </a:spcBef>
              <a:spcAft>
                <a:spcPts val="0"/>
              </a:spcAft>
              <a:buClrTx/>
              <a:buSzTx/>
              <a:buFontTx/>
              <a:buNone/>
              <a:tabLst/>
              <a:defRPr/>
            </a:pPr>
            <a:r>
              <a:rPr kumimoji="1" lang="en-US" altLang="ja-JP"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別紙</a:t>
            </a:r>
            <a:r>
              <a:rPr kumimoji="1" lang="en-US" altLang="ja-JP"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ご意見受付様式</a:t>
            </a:r>
          </a:p>
        </p:txBody>
      </p:sp>
      <p:graphicFrame>
        <p:nvGraphicFramePr>
          <p:cNvPr id="8" name="表 7"/>
          <p:cNvGraphicFramePr>
            <a:graphicFrameLocks noGrp="1"/>
          </p:cNvGraphicFramePr>
          <p:nvPr>
            <p:extLst>
              <p:ext uri="{D42A27DB-BD31-4B8C-83A1-F6EECF244321}">
                <p14:modId xmlns:p14="http://schemas.microsoft.com/office/powerpoint/2010/main" val="367399491"/>
              </p:ext>
            </p:extLst>
          </p:nvPr>
        </p:nvGraphicFramePr>
        <p:xfrm>
          <a:off x="136248" y="786255"/>
          <a:ext cx="8823271" cy="1098301"/>
        </p:xfrm>
        <a:graphic>
          <a:graphicData uri="http://schemas.openxmlformats.org/drawingml/2006/table">
            <a:tbl>
              <a:tblPr firstRow="1" bandRow="1">
                <a:tableStyleId>{5C22544A-7EE6-4342-B048-85BDC9FD1C3A}</a:tableStyleId>
              </a:tblPr>
              <a:tblGrid>
                <a:gridCol w="1165609">
                  <a:extLst>
                    <a:ext uri="{9D8B030D-6E8A-4147-A177-3AD203B41FA5}">
                      <a16:colId xmlns:a16="http://schemas.microsoft.com/office/drawing/2014/main" val="20000"/>
                    </a:ext>
                  </a:extLst>
                </a:gridCol>
                <a:gridCol w="7657662">
                  <a:extLst>
                    <a:ext uri="{9D8B030D-6E8A-4147-A177-3AD203B41FA5}">
                      <a16:colId xmlns:a16="http://schemas.microsoft.com/office/drawing/2014/main" val="20001"/>
                    </a:ext>
                  </a:extLst>
                </a:gridCol>
              </a:tblGrid>
              <a:tr h="411862">
                <a:tc rowSpan="2">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ご意見受付の</a:t>
                      </a:r>
                      <a:endPar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対象となる計画</a:t>
                      </a: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番号：東２０２４ー１／西２０２４ー１　</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公表年月日：２０２４年７月３１日</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r h="686439">
                <a:tc v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非常時において、携帯電話利用者が臨時的に他の事業者のネットワークを利用する「事業者間ローミング」を実現するため、当社</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IP</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網内において、新たに</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IMSI</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番号を網特有番号として流通させ、緊急通報受理機関の</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IP</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指令台及び高度化指令台へ通知することを可能とする機能を新たに追加する。</a:t>
                      </a: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24423300"/>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CD8110ECC51AE147BF455D7BBE8D49E6" ma:contentTypeVersion="6" ma:contentTypeDescription="新しいドキュメントを作成します。" ma:contentTypeScope="" ma:versionID="f4c9e70ffab96783cdf3f0b1c50a9d58">
  <xsd:schema xmlns:xsd="http://www.w3.org/2001/XMLSchema" xmlns:xs="http://www.w3.org/2001/XMLSchema" xmlns:p="http://schemas.microsoft.com/office/2006/metadata/properties" xmlns:ns2="0cd01bba-4862-40ff-b117-51ea978a9f90" xmlns:ns3="462024b1-2486-4aa1-b734-32e5906b3e66" targetNamespace="http://schemas.microsoft.com/office/2006/metadata/properties" ma:root="true" ma:fieldsID="2afc8e81a668ef4ed7b0f6c227d857a6" ns2:_="" ns3:_="">
    <xsd:import namespace="0cd01bba-4862-40ff-b117-51ea978a9f90"/>
    <xsd:import namespace="462024b1-2486-4aa1-b734-32e5906b3e66"/>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d01bba-4862-40ff-b117-51ea978a9f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62024b1-2486-4aa1-b734-32e5906b3e66"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B1DD48-9D19-4514-8599-E5E7AF60C81C}"/>
</file>

<file path=customXml/itemProps2.xml><?xml version="1.0" encoding="utf-8"?>
<ds:datastoreItem xmlns:ds="http://schemas.openxmlformats.org/officeDocument/2006/customXml" ds:itemID="{FDF3D028-B3AB-418F-9977-34D831699E6C}"/>
</file>

<file path=docProps/app.xml><?xml version="1.0" encoding="utf-8"?>
<Properties xmlns="http://schemas.openxmlformats.org/officeDocument/2006/extended-properties" xmlns:vt="http://schemas.openxmlformats.org/officeDocument/2006/docPropsVTypes">
  <Company/>
  <MMClips>0</MMClips>
  <HiddenSlides>0</HiddenSlides>
  <LinksUpToDate>false</LinksUpToDate>
  <Notes>0</Notes>
  <Paragraphs>33</Paragraphs>
  <PresentationFormat/>
  <ScaleCrop>false</ScaleCrop>
  <Slides>2</Slides>
  <SharedDoc>false</SharedDoc>
  <HyperlinksChanged>false</HyperlinksChanged>
  <AppVersion>16.0000</AppVersion>
  <Words>394</Words>
  <TotalTime>0</TotalTime>
  <Application>Microsoft Office PowerPoint</Application>
  <Template>Office Theme</Template>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2512151</dc:creator>
  <dcterms:modified xsi:type="dcterms:W3CDTF">2024-07-29T10:56:30Z</dcterms:modified>
  <dc:title/>
  <cp:lastModifiedBy/>
  <dcterms:created xsi:type="dcterms:W3CDTF">2021-08-04T11:16:41Z</dcterms:created>
  <cp:revision>9</cp:revision>
</cp:coreProperties>
</file>