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73" r:id="rId2"/>
    <p:sldId id="274" r:id="rId3"/>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2DCD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936" y="-90"/>
      </p:cViewPr>
      <p:guideLst>
        <p:guide orient="horz"/>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6A2BD33A-106C-4933-975C-016317F434E2}" type="datetimeFigureOut">
              <a:rPr lang="ja-JP" altLang="en-US"/>
              <a:pPr>
                <a:defRPr/>
              </a:pPr>
              <a:t>2019/3/29</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E7E40C69-2984-4198-AACE-E7E6E6389EC2}" type="slidenum">
              <a:rPr lang="ja-JP" altLang="en-US"/>
              <a:pPr>
                <a:defRPr/>
              </a:pPr>
              <a:t>‹#›</a:t>
            </a:fld>
            <a:endParaRPr lang="ja-JP" altLang="en-US"/>
          </a:p>
        </p:txBody>
      </p:sp>
    </p:spTree>
    <p:extLst>
      <p:ext uri="{BB962C8B-B14F-4D97-AF65-F5344CB8AC3E}">
        <p14:creationId xmlns:p14="http://schemas.microsoft.com/office/powerpoint/2010/main" val="9885371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5EA1288-67C6-455F-B9BB-FC54B6DE1DEB}" type="datetimeFigureOut">
              <a:rPr lang="ja-JP" altLang="en-US"/>
              <a:pPr>
                <a:defRPr/>
              </a:pPr>
              <a:t>2019/3/29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A01C7B-5941-47CE-833D-B08648CD7BDA}" type="slidenum">
              <a:rPr lang="ja-JP" altLang="en-US"/>
              <a:pPr>
                <a:defRPr/>
              </a:pPr>
              <a:t>‹#›</a:t>
            </a:fld>
            <a:endParaRPr lang="ja-JP" altLang="en-US"/>
          </a:p>
        </p:txBody>
      </p:sp>
    </p:spTree>
    <p:extLst>
      <p:ext uri="{BB962C8B-B14F-4D97-AF65-F5344CB8AC3E}">
        <p14:creationId xmlns:p14="http://schemas.microsoft.com/office/powerpoint/2010/main" val="423094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1C64F1A-1F31-476F-A63E-D187D3D41BD5}" type="datetimeFigureOut">
              <a:rPr lang="ja-JP" altLang="en-US"/>
              <a:pPr>
                <a:defRPr/>
              </a:pPr>
              <a:t>2019/3/29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6CCD86B-1C88-4697-9962-F69B3B87E3F8}" type="slidenum">
              <a:rPr lang="ja-JP" altLang="en-US"/>
              <a:pPr>
                <a:defRPr/>
              </a:pPr>
              <a:t>‹#›</a:t>
            </a:fld>
            <a:endParaRPr lang="ja-JP" altLang="en-US"/>
          </a:p>
        </p:txBody>
      </p:sp>
    </p:spTree>
    <p:extLst>
      <p:ext uri="{BB962C8B-B14F-4D97-AF65-F5344CB8AC3E}">
        <p14:creationId xmlns:p14="http://schemas.microsoft.com/office/powerpoint/2010/main" val="42600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FE9416E-FE25-47EA-BA19-64F0BF361082}" type="datetimeFigureOut">
              <a:rPr lang="ja-JP" altLang="en-US"/>
              <a:pPr>
                <a:defRPr/>
              </a:pPr>
              <a:t>2019/3/29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B529D2F-14DD-469C-A2C0-DA9532FE2C01}" type="slidenum">
              <a:rPr lang="ja-JP" altLang="en-US"/>
              <a:pPr>
                <a:defRPr/>
              </a:pPr>
              <a:t>‹#›</a:t>
            </a:fld>
            <a:endParaRPr lang="ja-JP" altLang="en-US"/>
          </a:p>
        </p:txBody>
      </p:sp>
    </p:spTree>
    <p:extLst>
      <p:ext uri="{BB962C8B-B14F-4D97-AF65-F5344CB8AC3E}">
        <p14:creationId xmlns:p14="http://schemas.microsoft.com/office/powerpoint/2010/main" val="2522047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79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C2DA8F-FBB1-49BB-B222-6A816F0369F2}" type="datetimeFigureOut">
              <a:rPr lang="ja-JP" altLang="en-US"/>
              <a:pPr>
                <a:defRPr/>
              </a:pPr>
              <a:t>2019/3/29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E499AF9-FE6D-4FAD-B5FD-499A0AFF6E31}" type="slidenum">
              <a:rPr lang="ja-JP" altLang="en-US"/>
              <a:pPr>
                <a:defRPr/>
              </a:pPr>
              <a:t>‹#›</a:t>
            </a:fld>
            <a:endParaRPr lang="ja-JP" altLang="en-US"/>
          </a:p>
        </p:txBody>
      </p:sp>
    </p:spTree>
    <p:extLst>
      <p:ext uri="{BB962C8B-B14F-4D97-AF65-F5344CB8AC3E}">
        <p14:creationId xmlns:p14="http://schemas.microsoft.com/office/powerpoint/2010/main" val="213600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3369135-E7FC-4CA7-A1E0-3DCD97ACFCE4}" type="datetimeFigureOut">
              <a:rPr lang="ja-JP" altLang="en-US"/>
              <a:pPr>
                <a:defRPr/>
              </a:pPr>
              <a:t>2019/3/29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4A2ECCF-EA41-452B-8B55-F3FE7020DB15}" type="slidenum">
              <a:rPr lang="ja-JP" altLang="en-US"/>
              <a:pPr>
                <a:defRPr/>
              </a:pPr>
              <a:t>‹#›</a:t>
            </a:fld>
            <a:endParaRPr lang="ja-JP" altLang="en-US"/>
          </a:p>
        </p:txBody>
      </p:sp>
    </p:spTree>
    <p:extLst>
      <p:ext uri="{BB962C8B-B14F-4D97-AF65-F5344CB8AC3E}">
        <p14:creationId xmlns:p14="http://schemas.microsoft.com/office/powerpoint/2010/main" val="106982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0899B35-6321-47D6-B51F-662B21286352}" type="datetimeFigureOut">
              <a:rPr lang="ja-JP" altLang="en-US"/>
              <a:pPr>
                <a:defRPr/>
              </a:pPr>
              <a:t>2019/3/29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23315E6-D0E1-42C6-B001-72EB6019C89E}" type="slidenum">
              <a:rPr lang="ja-JP" altLang="en-US"/>
              <a:pPr>
                <a:defRPr/>
              </a:pPr>
              <a:t>‹#›</a:t>
            </a:fld>
            <a:endParaRPr lang="ja-JP" altLang="en-US"/>
          </a:p>
        </p:txBody>
      </p:sp>
    </p:spTree>
    <p:extLst>
      <p:ext uri="{BB962C8B-B14F-4D97-AF65-F5344CB8AC3E}">
        <p14:creationId xmlns:p14="http://schemas.microsoft.com/office/powerpoint/2010/main" val="261992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DD75DAE-5007-4CE1-8A45-70CB68121FC9}" type="datetimeFigureOut">
              <a:rPr lang="ja-JP" altLang="en-US"/>
              <a:pPr>
                <a:defRPr/>
              </a:pPr>
              <a:t>2019/3/29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107DCC9-AFFD-42ED-BAE2-8320B8CDE378}" type="slidenum">
              <a:rPr lang="ja-JP" altLang="en-US"/>
              <a:pPr>
                <a:defRPr/>
              </a:pPr>
              <a:t>‹#›</a:t>
            </a:fld>
            <a:endParaRPr lang="ja-JP" altLang="en-US"/>
          </a:p>
        </p:txBody>
      </p:sp>
    </p:spTree>
    <p:extLst>
      <p:ext uri="{BB962C8B-B14F-4D97-AF65-F5344CB8AC3E}">
        <p14:creationId xmlns:p14="http://schemas.microsoft.com/office/powerpoint/2010/main" val="356949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DE04274-A00E-4BCF-9526-8E7B6FA6CDE8}" type="datetimeFigureOut">
              <a:rPr lang="ja-JP" altLang="en-US"/>
              <a:pPr>
                <a:defRPr/>
              </a:pPr>
              <a:t>2019/3/29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2A29DFE-6E34-4885-A301-5824F9B0635D}" type="slidenum">
              <a:rPr lang="ja-JP" altLang="en-US"/>
              <a:pPr>
                <a:defRPr/>
              </a:pPr>
              <a:t>‹#›</a:t>
            </a:fld>
            <a:endParaRPr lang="ja-JP" altLang="en-US"/>
          </a:p>
        </p:txBody>
      </p:sp>
    </p:spTree>
    <p:extLst>
      <p:ext uri="{BB962C8B-B14F-4D97-AF65-F5344CB8AC3E}">
        <p14:creationId xmlns:p14="http://schemas.microsoft.com/office/powerpoint/2010/main" val="14630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E3448D0-B48D-4CDC-A8E7-D2DF724B2024}" type="datetimeFigureOut">
              <a:rPr lang="ja-JP" altLang="en-US"/>
              <a:pPr>
                <a:defRPr/>
              </a:pPr>
              <a:t>2019/3/29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411CDDF3-55A7-490F-A9C4-3510B314C7B6}" type="slidenum">
              <a:rPr lang="ja-JP" altLang="en-US"/>
              <a:pPr>
                <a:defRPr/>
              </a:pPr>
              <a:t>‹#›</a:t>
            </a:fld>
            <a:endParaRPr lang="ja-JP" altLang="en-US"/>
          </a:p>
        </p:txBody>
      </p:sp>
    </p:spTree>
    <p:extLst>
      <p:ext uri="{BB962C8B-B14F-4D97-AF65-F5344CB8AC3E}">
        <p14:creationId xmlns:p14="http://schemas.microsoft.com/office/powerpoint/2010/main" val="344069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A83ABF8-C219-45BE-9E36-DE1F3E92C9A1}" type="datetimeFigureOut">
              <a:rPr lang="ja-JP" altLang="en-US"/>
              <a:pPr>
                <a:defRPr/>
              </a:pPr>
              <a:t>2019/3/29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09758D-93BD-4B2A-9362-75AAA1FCA350}" type="slidenum">
              <a:rPr lang="ja-JP" altLang="en-US"/>
              <a:pPr>
                <a:defRPr/>
              </a:pPr>
              <a:t>‹#›</a:t>
            </a:fld>
            <a:endParaRPr lang="ja-JP" altLang="en-US"/>
          </a:p>
        </p:txBody>
      </p:sp>
    </p:spTree>
    <p:extLst>
      <p:ext uri="{BB962C8B-B14F-4D97-AF65-F5344CB8AC3E}">
        <p14:creationId xmlns:p14="http://schemas.microsoft.com/office/powerpoint/2010/main" val="72867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EF45CDC-2C10-45E4-AA96-220298E98300}" type="datetimeFigureOut">
              <a:rPr lang="ja-JP" altLang="en-US"/>
              <a:pPr>
                <a:defRPr/>
              </a:pPr>
              <a:t>2019/3/29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408EF54-9B25-4A79-9556-9E15D363F825}" type="slidenum">
              <a:rPr lang="ja-JP" altLang="en-US"/>
              <a:pPr>
                <a:defRPr/>
              </a:pPr>
              <a:t>‹#›</a:t>
            </a:fld>
            <a:endParaRPr lang="ja-JP" altLang="en-US"/>
          </a:p>
        </p:txBody>
      </p:sp>
    </p:spTree>
    <p:extLst>
      <p:ext uri="{BB962C8B-B14F-4D97-AF65-F5344CB8AC3E}">
        <p14:creationId xmlns:p14="http://schemas.microsoft.com/office/powerpoint/2010/main" val="216403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E011691-1CB5-41D9-B5EC-61AF5B216343}" type="datetimeFigureOut">
              <a:rPr lang="ja-JP" altLang="en-US"/>
              <a:pPr>
                <a:defRPr/>
              </a:pPr>
              <a:t>2019/3/29</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B9E412D4-043E-4C45-92A7-F6AE794396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65150" y="76200"/>
            <a:ext cx="8229600" cy="438150"/>
          </a:xfrm>
          <a:prstGeom prst="rect">
            <a:avLst/>
          </a:prstGeom>
        </p:spPr>
        <p:txBody>
          <a:bodyPr lIns="91418" tIns="45710" rIns="91418" bIns="45710"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計画へのご意見受付</a:t>
            </a:r>
            <a:endPar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nvGraphicFramePr>
        <p:xfrm>
          <a:off x="147638" y="1219200"/>
          <a:ext cx="9558337" cy="4090988"/>
        </p:xfrm>
        <a:graphic>
          <a:graphicData uri="http://schemas.openxmlformats.org/drawingml/2006/table">
            <a:tbl>
              <a:tblPr firstRow="1" bandRow="1">
                <a:tableStyleId>{5C22544A-7EE6-4342-B048-85BDC9FD1C3A}</a:tableStyleId>
              </a:tblPr>
              <a:tblGrid>
                <a:gridCol w="1262716"/>
                <a:gridCol w="8295621"/>
              </a:tblGrid>
              <a:tr h="340159">
                <a:tc row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107380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において、「緊急通報呼表示：なし」の場合に、予め登録した特定の発信者電話番号の呼について、緊急通報受理回線（警察機関、海上保安機関又は消防機関が緊急通報を受理するために用いる電話回線）への接続を可能とする機能</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1731349">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2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2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200" dirty="0" smtClean="0">
                          <a:solidFill>
                            <a:schemeClr val="tx1"/>
                          </a:solidFill>
                          <a:latin typeface="Meiryo UI" pitchFamily="50" charset="-128"/>
                          <a:ea typeface="Meiryo UI" pitchFamily="50" charset="-128"/>
                          <a:cs typeface="Meiryo UI" pitchFamily="50" charset="-128"/>
                        </a:rPr>
                        <a:t>）</a:t>
                      </a:r>
                      <a:endParaRPr kumimoji="0" lang="en-US" altLang="ja-JP" sz="12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2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2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200" dirty="0" smtClean="0">
                          <a:solidFill>
                            <a:schemeClr val="tx1"/>
                          </a:solidFill>
                          <a:latin typeface="Meiryo UI" pitchFamily="50" charset="-128"/>
                          <a:ea typeface="Meiryo UI" pitchFamily="50" charset="-128"/>
                          <a:cs typeface="Meiryo UI" pitchFamily="50" charset="-128"/>
                        </a:rPr>
                        <a:t>）</a:t>
                      </a:r>
                      <a:endParaRPr kumimoji="0" lang="en-US" altLang="ja-JP" sz="1200" dirty="0" smtClean="0">
                        <a:solidFill>
                          <a:schemeClr val="tx1"/>
                        </a:solidFill>
                        <a:latin typeface="Meiryo UI" pitchFamily="50" charset="-128"/>
                        <a:ea typeface="Meiryo UI" pitchFamily="50" charset="-128"/>
                        <a:cs typeface="Meiryo UI"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567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dirty="0" smtClean="0">
                          <a:solidFill>
                            <a:srgbClr val="000000"/>
                          </a:solidFill>
                          <a:latin typeface="Meiryo UI" pitchFamily="50" charset="-128"/>
                          <a:ea typeface="Meiryo UI" pitchFamily="50" charset="-128"/>
                          <a:cs typeface="Meiryo UI" pitchFamily="50" charset="-128"/>
                        </a:rPr>
                        <a:t>2019</a:t>
                      </a:r>
                      <a:r>
                        <a:rPr kumimoji="0" lang="ja-JP" altLang="en-US" sz="1200" dirty="0" smtClean="0">
                          <a:solidFill>
                            <a:srgbClr val="000000"/>
                          </a:solidFill>
                          <a:latin typeface="Meiryo UI" pitchFamily="50" charset="-128"/>
                          <a:ea typeface="Meiryo UI" pitchFamily="50" charset="-128"/>
                          <a:cs typeface="Meiryo UI" pitchFamily="50" charset="-128"/>
                        </a:rPr>
                        <a:t>年</a:t>
                      </a:r>
                      <a:r>
                        <a:rPr kumimoji="0" lang="en-US" altLang="ja-JP" sz="1200" dirty="0" smtClean="0">
                          <a:solidFill>
                            <a:srgbClr val="000000"/>
                          </a:solidFill>
                          <a:latin typeface="Meiryo UI" pitchFamily="50" charset="-128"/>
                          <a:ea typeface="Meiryo UI" pitchFamily="50" charset="-128"/>
                          <a:cs typeface="Meiryo UI" pitchFamily="50" charset="-128"/>
                        </a:rPr>
                        <a:t>4</a:t>
                      </a:r>
                      <a:r>
                        <a:rPr kumimoji="0" lang="ja-JP" altLang="en-US" sz="1200" dirty="0" smtClean="0">
                          <a:solidFill>
                            <a:srgbClr val="000000"/>
                          </a:solidFill>
                          <a:latin typeface="Meiryo UI" pitchFamily="50" charset="-128"/>
                          <a:ea typeface="Meiryo UI" pitchFamily="50" charset="-128"/>
                          <a:cs typeface="Meiryo UI" pitchFamily="50" charset="-128"/>
                        </a:rPr>
                        <a:t>月</a:t>
                      </a:r>
                      <a:r>
                        <a:rPr kumimoji="0" lang="en-US" altLang="ja-JP" sz="1200" dirty="0" smtClean="0">
                          <a:solidFill>
                            <a:srgbClr val="000000"/>
                          </a:solidFill>
                          <a:latin typeface="Meiryo UI" pitchFamily="50" charset="-128"/>
                          <a:ea typeface="Meiryo UI" pitchFamily="50" charset="-128"/>
                          <a:cs typeface="Meiryo UI" pitchFamily="50" charset="-128"/>
                        </a:rPr>
                        <a:t>24</a:t>
                      </a:r>
                      <a:r>
                        <a:rPr kumimoji="0" lang="ja-JP" altLang="en-US" sz="1200" dirty="0" smtClean="0">
                          <a:solidFill>
                            <a:srgbClr val="000000"/>
                          </a:solidFill>
                          <a:latin typeface="Meiryo UI" pitchFamily="50" charset="-128"/>
                          <a:ea typeface="Meiryo UI" pitchFamily="50" charset="-128"/>
                          <a:cs typeface="Meiryo UI" pitchFamily="50" charset="-128"/>
                        </a:rPr>
                        <a:t>日（水）正午</a:t>
                      </a:r>
                      <a:endParaRPr kumimoji="0" lang="en-US" altLang="ja-JP" sz="1200" dirty="0" smtClean="0">
                        <a:solidFill>
                          <a:srgbClr val="000000"/>
                        </a:solidFill>
                        <a:latin typeface="Meiryo UI" pitchFamily="50" charset="-128"/>
                        <a:ea typeface="Meiryo UI" pitchFamily="50" charset="-128"/>
                        <a:cs typeface="Meiryo UI" pitchFamily="50" charset="-128"/>
                      </a:endParaRPr>
                    </a:p>
                  </a:txBody>
                  <a:tcPr marL="91453" marR="91453"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091" name="テキスト ボックス 10"/>
          <p:cNvSpPr txBox="1">
            <a:spLocks noChangeArrowheads="1"/>
          </p:cNvSpPr>
          <p:nvPr/>
        </p:nvSpPr>
        <p:spPr bwMode="auto">
          <a:xfrm>
            <a:off x="147638" y="696913"/>
            <a:ext cx="95361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indent="-285750">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buFont typeface="Wingdings" pitchFamily="2" charset="2"/>
              <a:buChar char="Ø"/>
            </a:pPr>
            <a:r>
              <a:rPr lang="ja-JP" altLang="en-US" sz="1400">
                <a:latin typeface="Meiryo UI" pitchFamily="50" charset="-128"/>
                <a:ea typeface="Meiryo UI" pitchFamily="50" charset="-128"/>
                <a:cs typeface="Meiryo UI" pitchFamily="50" charset="-128"/>
              </a:rPr>
              <a:t>第一種指定電気通信設備の機能の変更又は追加に関する計画について、以下のとおりご意見を受付いたします。</a:t>
            </a:r>
          </a:p>
        </p:txBody>
      </p:sp>
      <p:sp>
        <p:nvSpPr>
          <p:cNvPr id="3092" name="テキスト ボックス 14"/>
          <p:cNvSpPr txBox="1">
            <a:spLocks noChangeArrowheads="1"/>
          </p:cNvSpPr>
          <p:nvPr/>
        </p:nvSpPr>
        <p:spPr bwMode="auto">
          <a:xfrm>
            <a:off x="8526463" y="-7938"/>
            <a:ext cx="1404937" cy="708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dist"/>
            <a:r>
              <a:rPr lang="en-US" altLang="ja-JP" sz="800">
                <a:latin typeface="Meiryo UI" pitchFamily="50" charset="-128"/>
                <a:ea typeface="Meiryo UI" pitchFamily="50" charset="-128"/>
                <a:cs typeface="Meiryo UI" pitchFamily="50" charset="-128"/>
              </a:rPr>
              <a:t>2019</a:t>
            </a:r>
            <a:r>
              <a:rPr lang="ja-JP" altLang="en-US" sz="800">
                <a:latin typeface="Meiryo UI" pitchFamily="50" charset="-128"/>
                <a:ea typeface="Meiryo UI" pitchFamily="50" charset="-128"/>
                <a:cs typeface="Meiryo UI" pitchFamily="50" charset="-128"/>
              </a:rPr>
              <a:t>年</a:t>
            </a:r>
            <a:r>
              <a:rPr lang="en-US" altLang="ja-JP" sz="800">
                <a:latin typeface="Meiryo UI" pitchFamily="50" charset="-128"/>
                <a:ea typeface="Meiryo UI" pitchFamily="50" charset="-128"/>
                <a:cs typeface="Meiryo UI" pitchFamily="50" charset="-128"/>
              </a:rPr>
              <a:t>3</a:t>
            </a:r>
            <a:r>
              <a:rPr lang="ja-JP" altLang="en-US" sz="800">
                <a:latin typeface="Meiryo UI" pitchFamily="50" charset="-128"/>
                <a:ea typeface="Meiryo UI" pitchFamily="50" charset="-128"/>
                <a:cs typeface="Meiryo UI" pitchFamily="50" charset="-128"/>
              </a:rPr>
              <a:t>月</a:t>
            </a:r>
            <a:r>
              <a:rPr lang="en-US" altLang="ja-JP" sz="800">
                <a:latin typeface="Meiryo UI" pitchFamily="50" charset="-128"/>
                <a:ea typeface="Meiryo UI" pitchFamily="50" charset="-128"/>
                <a:cs typeface="Meiryo UI" pitchFamily="50" charset="-128"/>
              </a:rPr>
              <a:t>29</a:t>
            </a:r>
            <a:r>
              <a:rPr lang="ja-JP" altLang="en-US" sz="800">
                <a:latin typeface="Meiryo UI" pitchFamily="50" charset="-128"/>
                <a:ea typeface="Meiryo UI" pitchFamily="50" charset="-128"/>
                <a:cs typeface="Meiryo UI" pitchFamily="50" charset="-128"/>
              </a:rPr>
              <a:t>日</a:t>
            </a:r>
            <a:endParaRPr lang="en-US" altLang="ja-JP" sz="800">
              <a:latin typeface="Meiryo UI" pitchFamily="50" charset="-128"/>
              <a:ea typeface="Meiryo UI" pitchFamily="50" charset="-128"/>
              <a:cs typeface="Meiryo UI" pitchFamily="50" charset="-128"/>
            </a:endParaRPr>
          </a:p>
          <a:p>
            <a:pPr algn="dist"/>
            <a:r>
              <a:rPr lang="ja-JP" altLang="en-US" sz="800">
                <a:latin typeface="Meiryo UI" pitchFamily="50" charset="-128"/>
                <a:ea typeface="Meiryo UI" pitchFamily="50" charset="-128"/>
                <a:cs typeface="Meiryo UI" pitchFamily="50" charset="-128"/>
              </a:rPr>
              <a:t>東日本電信電話株式会社</a:t>
            </a:r>
            <a:endParaRPr lang="en-US" altLang="ja-JP" sz="800">
              <a:latin typeface="Meiryo UI" pitchFamily="50" charset="-128"/>
              <a:ea typeface="Meiryo UI" pitchFamily="50" charset="-128"/>
              <a:cs typeface="Meiryo UI" pitchFamily="50" charset="-128"/>
            </a:endParaRPr>
          </a:p>
          <a:p>
            <a:pPr algn="dist"/>
            <a:r>
              <a:rPr lang="ja-JP" altLang="en-US" sz="800">
                <a:latin typeface="Meiryo UI" pitchFamily="50" charset="-128"/>
                <a:ea typeface="Meiryo UI" pitchFamily="50" charset="-128"/>
                <a:cs typeface="Meiryo UI" pitchFamily="50" charset="-128"/>
              </a:rPr>
              <a:t>相互接続推進部</a:t>
            </a:r>
            <a:endParaRPr lang="en-US" altLang="ja-JP" sz="800">
              <a:latin typeface="Meiryo UI" pitchFamily="50" charset="-128"/>
              <a:ea typeface="Meiryo UI" pitchFamily="50" charset="-128"/>
              <a:cs typeface="Meiryo UI" pitchFamily="50" charset="-128"/>
            </a:endParaRPr>
          </a:p>
          <a:p>
            <a:pPr algn="dist"/>
            <a:r>
              <a:rPr lang="ja-JP" altLang="en-US" sz="800">
                <a:latin typeface="Meiryo UI" pitchFamily="50" charset="-128"/>
                <a:ea typeface="Meiryo UI" pitchFamily="50" charset="-128"/>
                <a:cs typeface="Meiryo UI" pitchFamily="50" charset="-128"/>
              </a:rPr>
              <a:t>西日本電信電話株式会社</a:t>
            </a:r>
            <a:endParaRPr lang="en-US" altLang="ja-JP" sz="800">
              <a:latin typeface="Meiryo UI" pitchFamily="50" charset="-128"/>
              <a:ea typeface="Meiryo UI" pitchFamily="50" charset="-128"/>
              <a:cs typeface="Meiryo UI" pitchFamily="50" charset="-128"/>
            </a:endParaRPr>
          </a:p>
          <a:p>
            <a:pPr algn="dist"/>
            <a:r>
              <a:rPr lang="ja-JP" altLang="en-US" sz="800">
                <a:latin typeface="Meiryo UI" pitchFamily="50" charset="-128"/>
                <a:ea typeface="Meiryo UI" pitchFamily="50" charset="-128"/>
                <a:cs typeface="Meiryo UI" pitchFamily="50" charset="-128"/>
              </a:rPr>
              <a:t>設備本部　相互接続推進部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55575" y="1565275"/>
          <a:ext cx="9534526" cy="4619624"/>
        </p:xfrm>
        <a:graphic>
          <a:graphicData uri="http://schemas.openxmlformats.org/drawingml/2006/table">
            <a:tbl>
              <a:tblPr firstRow="1" bandRow="1"/>
              <a:tblGrid>
                <a:gridCol w="1255075">
                  <a:extLst>
                    <a:ext uri="{9D8B030D-6E8A-4147-A177-3AD203B41FA5}"/>
                  </a:extLst>
                </a:gridCol>
                <a:gridCol w="4223677">
                  <a:extLst>
                    <a:ext uri="{9D8B030D-6E8A-4147-A177-3AD203B41FA5}"/>
                  </a:extLst>
                </a:gridCol>
                <a:gridCol w="4055774">
                  <a:extLst>
                    <a:ext uri="{9D8B030D-6E8A-4147-A177-3AD203B41FA5}"/>
                  </a:extLst>
                </a:gridCol>
              </a:tblGrid>
              <a:tr h="25490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extLst>
              </a:tr>
              <a:tr h="25490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（氏名）　</a:t>
                      </a:r>
                    </a:p>
                  </a:txBody>
                  <a:tcPr marL="66468" marR="66468" marT="36006" marB="36006"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25490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p>
                  </a:txBody>
                  <a:tcPr marL="66468" marR="66468" marT="36006" marB="36006"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854912">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6" marB="36006"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6" marB="36006"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タイトル 1"/>
          <p:cNvSpPr txBox="1">
            <a:spLocks/>
          </p:cNvSpPr>
          <p:nvPr/>
        </p:nvSpPr>
        <p:spPr>
          <a:xfrm>
            <a:off x="825500" y="58738"/>
            <a:ext cx="8229600" cy="438150"/>
          </a:xfrm>
          <a:prstGeom prst="rect">
            <a:avLst/>
          </a:prstGeom>
        </p:spPr>
        <p:txBody>
          <a:bodyPr lIns="91418" tIns="45710" rIns="91418" bIns="45710"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別紙</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ご意見受付様式</a:t>
            </a:r>
            <a:endPar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nvGraphicFramePr>
        <p:xfrm>
          <a:off x="147638" y="566738"/>
          <a:ext cx="9558337" cy="731204"/>
        </p:xfrm>
        <a:graphic>
          <a:graphicData uri="http://schemas.openxmlformats.org/drawingml/2006/table">
            <a:tbl>
              <a:tblPr firstRow="1" bandRow="1">
                <a:tableStyleId>{5C22544A-7EE6-4342-B048-85BDC9FD1C3A}</a:tableStyleId>
              </a:tblPr>
              <a:tblGrid>
                <a:gridCol w="1262716"/>
                <a:gridCol w="8295621"/>
              </a:tblGrid>
              <a:tr h="273844">
                <a:tc row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意見受付の</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641" marB="45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641" marB="45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456406">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において、「緊急通報呼表示：なし」の場合に、予め登録した特定の発信者電話番号の呼について、緊急通報受理回線（警察機関、海上保安機関又は消防機関が緊急通報を受理するために用いる電話回線）への接続を可能とする機能</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3" marR="91453" marT="45641" marB="456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A4 210 x 297 mm</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Calibri</vt:lpstr>
      <vt:lpstr>ＭＳ Ｐゴシック</vt:lpstr>
      <vt:lpstr>Arial</vt:lpstr>
      <vt:lpstr>Meiryo UI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2019-03-29T01:02:27Z</dcterms:created>
  <dcterms:modified xsi:type="dcterms:W3CDTF">2019-03-29T05:18:50Z</dcterms:modified>
</cp:coreProperties>
</file>