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1"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u.yui"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3731" autoAdjust="0"/>
  </p:normalViewPr>
  <p:slideViewPr>
    <p:cSldViewPr>
      <p:cViewPr>
        <p:scale>
          <a:sx n="100" d="100"/>
          <a:sy n="100" d="100"/>
        </p:scale>
        <p:origin x="552" y="9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58ADD83-A365-4795-AF99-D5B9197095B6}" type="datetimeFigureOut">
              <a:rPr kumimoji="1" lang="ja-JP" altLang="en-US" smtClean="0"/>
              <a:t>2020/11/17</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E118511-C3A7-4544-8F01-E2D5ADA41F8E}" type="slidenum">
              <a:rPr kumimoji="1" lang="ja-JP" altLang="en-US" smtClean="0"/>
              <a:t>‹#›</a:t>
            </a:fld>
            <a:endParaRPr kumimoji="1" lang="ja-JP" altLang="en-US"/>
          </a:p>
        </p:txBody>
      </p:sp>
    </p:spTree>
    <p:extLst>
      <p:ext uri="{BB962C8B-B14F-4D97-AF65-F5344CB8AC3E}">
        <p14:creationId xmlns:p14="http://schemas.microsoft.com/office/powerpoint/2010/main" val="1682043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118511-C3A7-4544-8F01-E2D5ADA41F8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8753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A630993-9C1B-4669-85A2-430D333E5852}" type="datetimeFigureOut">
              <a:rPr kumimoji="1" lang="ja-JP" altLang="en-US" smtClean="0"/>
              <a:pPr/>
              <a:t>2020/11/17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59CB677-4688-4633-93C7-EEA066DD0A5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A630993-9C1B-4669-85A2-430D333E5852}" type="datetimeFigureOut">
              <a:rPr kumimoji="1" lang="ja-JP" altLang="en-US" smtClean="0"/>
              <a:pPr/>
              <a:t>2020/11/17</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259CB677-4688-4633-93C7-EEA066DD0A5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3"/>
          <p:cNvPicPr>
            <a:picLocks noChangeAspect="1" noChangeArrowheads="1"/>
          </p:cNvPicPr>
          <p:nvPr/>
        </p:nvPicPr>
        <p:blipFill>
          <a:blip r:embed="rId3" cstate="print">
            <a:grayscl/>
            <a:biLevel thresh="50000"/>
          </a:blip>
          <a:srcRect/>
          <a:stretch>
            <a:fillRect/>
          </a:stretch>
        </p:blipFill>
        <p:spPr bwMode="auto">
          <a:xfrm>
            <a:off x="44624" y="12158"/>
            <a:ext cx="1728192" cy="423407"/>
          </a:xfrm>
          <a:prstGeom prst="rect">
            <a:avLst/>
          </a:prstGeom>
          <a:noFill/>
          <a:ln w="9525">
            <a:noFill/>
            <a:miter lim="800000"/>
            <a:headEnd/>
            <a:tailEnd/>
          </a:ln>
        </p:spPr>
      </p:pic>
      <p:sp>
        <p:nvSpPr>
          <p:cNvPr id="9" name="テキスト ボックス 8"/>
          <p:cNvSpPr txBox="1"/>
          <p:nvPr/>
        </p:nvSpPr>
        <p:spPr>
          <a:xfrm>
            <a:off x="78782" y="322223"/>
            <a:ext cx="6858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P創英角ｺﾞｼｯｸUB" pitchFamily="50" charset="-128"/>
                <a:ea typeface="HGP創英角ｺﾞｼｯｸUB" pitchFamily="50" charset="-128"/>
                <a:cs typeface="+mn-cs"/>
              </a:rPr>
              <a:t>電報お申し込み用紙（ＦＡＸ会員様専用）</a:t>
            </a:r>
            <a:endParaRPr kumimoji="1" lang="ja-JP" altLang="en-US" sz="1400" b="0" i="0" u="none" strike="noStrike" kern="1200" cap="none" spc="0" normalizeH="0" baseline="0" noProof="0" dirty="0">
              <a:ln>
                <a:noFill/>
              </a:ln>
              <a:solidFill>
                <a:prstClr val="black"/>
              </a:solidFill>
              <a:effectLst/>
              <a:uLnTx/>
              <a:uFillTx/>
              <a:latin typeface="HGP創英角ｺﾞｼｯｸUB" pitchFamily="50" charset="-128"/>
              <a:ea typeface="HGP創英角ｺﾞｼｯｸUB" pitchFamily="50" charset="-128"/>
              <a:cs typeface="+mn-cs"/>
            </a:endParaRPr>
          </a:p>
        </p:txBody>
      </p:sp>
      <p:sp>
        <p:nvSpPr>
          <p:cNvPr id="10" name="テキスト ボックス 9"/>
          <p:cNvSpPr txBox="1"/>
          <p:nvPr/>
        </p:nvSpPr>
        <p:spPr>
          <a:xfrm>
            <a:off x="5085184" y="-15552"/>
            <a:ext cx="1800200"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ＦＡＸ：</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０１２０－４３３－１１５</a:t>
            </a:r>
          </a:p>
        </p:txBody>
      </p:sp>
      <p:sp>
        <p:nvSpPr>
          <p:cNvPr id="12" name="テキスト ボックス 11"/>
          <p:cNvSpPr txBox="1"/>
          <p:nvPr/>
        </p:nvSpPr>
        <p:spPr>
          <a:xfrm>
            <a:off x="4941168" y="430684"/>
            <a:ext cx="2218303"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D-MAIL</a:t>
            </a:r>
            <a:r>
              <a:rPr kumimoji="1" lang="ja-JP" altLang="en-US" sz="8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ダウンロード　　受種エフ</a:t>
            </a:r>
            <a:endPar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18" name="表 17"/>
          <p:cNvGraphicFramePr>
            <a:graphicFrameLocks noGrp="1"/>
          </p:cNvGraphicFramePr>
          <p:nvPr>
            <p:extLst/>
          </p:nvPr>
        </p:nvGraphicFramePr>
        <p:xfrm>
          <a:off x="60262" y="641246"/>
          <a:ext cx="6740960" cy="726712"/>
        </p:xfrm>
        <a:graphic>
          <a:graphicData uri="http://schemas.openxmlformats.org/drawingml/2006/table">
            <a:tbl>
              <a:tblPr firstRow="1" bandRow="1">
                <a:tableStyleId>{5940675A-B579-460E-94D1-54222C63F5DA}</a:tableStyleId>
              </a:tblPr>
              <a:tblGrid>
                <a:gridCol w="3672000">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2276872">
                  <a:extLst>
                    <a:ext uri="{9D8B030D-6E8A-4147-A177-3AD203B41FA5}">
                      <a16:colId xmlns:a16="http://schemas.microsoft.com/office/drawing/2014/main" val="20002"/>
                    </a:ext>
                  </a:extLst>
                </a:gridCol>
              </a:tblGrid>
              <a:tr h="244827">
                <a:tc rowSpan="2">
                  <a:txBody>
                    <a:bodyPr/>
                    <a:lstStyle/>
                    <a:p>
                      <a:r>
                        <a:rPr kumimoji="1" lang="ja-JP" altLang="en-US" sz="1050" dirty="0" smtClean="0"/>
                        <a:t>会社名</a:t>
                      </a:r>
                      <a:endParaRPr kumimoji="1" lang="en-US" altLang="ja-JP" sz="400" dirty="0" smtClean="0"/>
                    </a:p>
                    <a:p>
                      <a:endParaRPr kumimoji="1" lang="en-US" altLang="ja-JP" sz="400" dirty="0" smtClean="0"/>
                    </a:p>
                    <a:p>
                      <a:r>
                        <a:rPr kumimoji="1" lang="ja-JP" altLang="en-US" sz="1050" dirty="0" smtClean="0"/>
                        <a:t>部署名</a:t>
                      </a:r>
                      <a:endParaRPr kumimoji="1" lang="en-US" altLang="ja-JP" sz="400" dirty="0" smtClean="0"/>
                    </a:p>
                    <a:p>
                      <a:endParaRPr kumimoji="1" lang="en-US" altLang="ja-JP" sz="400" dirty="0" smtClean="0"/>
                    </a:p>
                    <a:p>
                      <a:r>
                        <a:rPr kumimoji="1" lang="ja-JP" altLang="en-US" sz="1050" dirty="0" smtClean="0"/>
                        <a:t>担当者名</a:t>
                      </a:r>
                      <a:endParaRPr kumimoji="1" lang="ja-JP" altLang="en-US" sz="105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050" dirty="0" smtClean="0"/>
                        <a:t>登録番号</a:t>
                      </a:r>
                      <a:endParaRPr kumimoji="1" lang="ja-JP" altLang="en-US" sz="105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105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75252">
                <a:tc vMerge="1">
                  <a:txBody>
                    <a:bodyPr/>
                    <a:lstStyle/>
                    <a:p>
                      <a:endParaRPr kumimoji="1" lang="ja-JP" altLang="en-US" dirty="0"/>
                    </a:p>
                  </a:txBody>
                  <a:tcPr/>
                </a:tc>
                <a:tc gridSpan="2">
                  <a:txBody>
                    <a:bodyPr/>
                    <a:lstStyle/>
                    <a:p>
                      <a:r>
                        <a:rPr kumimoji="1" lang="ja-JP" altLang="en-US" sz="1050" dirty="0" smtClean="0"/>
                        <a:t>ご連絡先</a:t>
                      </a:r>
                      <a:r>
                        <a:rPr kumimoji="1" lang="ja-JP" altLang="en-US" sz="1050" baseline="0" dirty="0" smtClean="0"/>
                        <a:t>  </a:t>
                      </a:r>
                      <a:r>
                        <a:rPr kumimoji="1" lang="ja-JP" altLang="en-US" sz="1050" dirty="0" smtClean="0"/>
                        <a:t>　　　　　　－　　　　　　　－</a:t>
                      </a:r>
                      <a:endParaRPr kumimoji="1" lang="en-US" altLang="ja-JP" sz="400" dirty="0" smtClean="0"/>
                    </a:p>
                    <a:p>
                      <a:endParaRPr kumimoji="1" lang="en-US" altLang="ja-JP" sz="400" dirty="0" smtClean="0"/>
                    </a:p>
                    <a:p>
                      <a:r>
                        <a:rPr kumimoji="1" lang="ja-JP" altLang="en-US" sz="1050" dirty="0" smtClean="0"/>
                        <a:t>Ｆ　Ａ　Ｘ　　　　　　　  －　　　　　　　－</a:t>
                      </a:r>
                      <a:endParaRPr kumimoji="1" lang="ja-JP" altLang="en-US" sz="1050" dirty="0"/>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878712096"/>
              </p:ext>
            </p:extLst>
          </p:nvPr>
        </p:nvGraphicFramePr>
        <p:xfrm>
          <a:off x="60260" y="1415331"/>
          <a:ext cx="6740137" cy="389262"/>
        </p:xfrm>
        <a:graphic>
          <a:graphicData uri="http://schemas.openxmlformats.org/drawingml/2006/table">
            <a:tbl>
              <a:tblPr firstRow="1" bandRow="1">
                <a:tableStyleId>{5940675A-B579-460E-94D1-54222C63F5DA}</a:tableStyleId>
              </a:tblPr>
              <a:tblGrid>
                <a:gridCol w="2072595">
                  <a:extLst>
                    <a:ext uri="{9D8B030D-6E8A-4147-A177-3AD203B41FA5}">
                      <a16:colId xmlns:a16="http://schemas.microsoft.com/office/drawing/2014/main" val="20000"/>
                    </a:ext>
                  </a:extLst>
                </a:gridCol>
                <a:gridCol w="4667542">
                  <a:extLst>
                    <a:ext uri="{9D8B030D-6E8A-4147-A177-3AD203B41FA5}">
                      <a16:colId xmlns:a16="http://schemas.microsoft.com/office/drawing/2014/main" val="20001"/>
                    </a:ext>
                  </a:extLst>
                </a:gridCol>
              </a:tblGrid>
              <a:tr h="389262">
                <a:tc>
                  <a:txBody>
                    <a:bodyPr/>
                    <a:lstStyle/>
                    <a:p>
                      <a:pPr algn="ctr"/>
                      <a:r>
                        <a:rPr kumimoji="1" lang="ja-JP" altLang="en-US" sz="1800" dirty="0" smtClean="0"/>
                        <a:t>ご請求先電話番号</a:t>
                      </a:r>
                      <a:endParaRPr kumimoji="1" lang="ja-JP" altLang="en-US" sz="18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t>　　　　　　　　　　　－　　　　　　　　　　　－</a:t>
                      </a:r>
                      <a:endParaRPr kumimoji="1" lang="ja-JP" altLang="en-US" sz="14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4211419345"/>
              </p:ext>
            </p:extLst>
          </p:nvPr>
        </p:nvGraphicFramePr>
        <p:xfrm>
          <a:off x="57603" y="1849076"/>
          <a:ext cx="3083366" cy="693547"/>
        </p:xfrm>
        <a:graphic>
          <a:graphicData uri="http://schemas.openxmlformats.org/drawingml/2006/table">
            <a:tbl>
              <a:tblPr firstRow="1" bandRow="1">
                <a:tableStyleId>{5940675A-B579-460E-94D1-54222C63F5DA}</a:tableStyleId>
              </a:tblPr>
              <a:tblGrid>
                <a:gridCol w="629642">
                  <a:extLst>
                    <a:ext uri="{9D8B030D-6E8A-4147-A177-3AD203B41FA5}">
                      <a16:colId xmlns:a16="http://schemas.microsoft.com/office/drawing/2014/main" val="20000"/>
                    </a:ext>
                  </a:extLst>
                </a:gridCol>
                <a:gridCol w="1877661">
                  <a:extLst>
                    <a:ext uri="{9D8B030D-6E8A-4147-A177-3AD203B41FA5}">
                      <a16:colId xmlns:a16="http://schemas.microsoft.com/office/drawing/2014/main" val="20001"/>
                    </a:ext>
                  </a:extLst>
                </a:gridCol>
                <a:gridCol w="576063">
                  <a:extLst>
                    <a:ext uri="{9D8B030D-6E8A-4147-A177-3AD203B41FA5}">
                      <a16:colId xmlns:a16="http://schemas.microsoft.com/office/drawing/2014/main" val="20002"/>
                    </a:ext>
                  </a:extLst>
                </a:gridCol>
              </a:tblGrid>
              <a:tr h="693547">
                <a:tc>
                  <a:txBody>
                    <a:bodyPr/>
                    <a:lstStyle/>
                    <a:p>
                      <a:pPr algn="ctr"/>
                      <a:r>
                        <a:rPr kumimoji="1" lang="ja-JP" altLang="en-US" sz="1100" dirty="0" smtClean="0"/>
                        <a:t>電報</a:t>
                      </a:r>
                      <a:endParaRPr kumimoji="1" lang="en-US" altLang="ja-JP" sz="1100" dirty="0" smtClean="0"/>
                    </a:p>
                    <a:p>
                      <a:pPr algn="ctr"/>
                      <a:r>
                        <a:rPr kumimoji="1" lang="ja-JP" altLang="en-US" sz="1100" dirty="0" smtClean="0"/>
                        <a:t>書体</a:t>
                      </a:r>
                      <a:endParaRPr kumimoji="1" lang="en-US" altLang="ja-JP" sz="11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kumimoji="1" lang="ja-JP" altLang="en-US" sz="1000" dirty="0" smtClean="0"/>
                        <a:t>・漢字電報（明朝横書）⇒　１</a:t>
                      </a:r>
                      <a:endParaRPr kumimoji="1" lang="en-US" altLang="ja-JP" sz="1000" dirty="0" smtClean="0"/>
                    </a:p>
                    <a:p>
                      <a:pPr algn="l"/>
                      <a:r>
                        <a:rPr kumimoji="1" lang="ja-JP" altLang="en-US" sz="1000" dirty="0" smtClean="0"/>
                        <a:t>・漢字電報</a:t>
                      </a:r>
                      <a:r>
                        <a:rPr kumimoji="1" lang="en-US" altLang="ja-JP" sz="1000" dirty="0" smtClean="0"/>
                        <a:t>※1</a:t>
                      </a:r>
                      <a:r>
                        <a:rPr kumimoji="1" lang="ja-JP" altLang="en-US" sz="1000" dirty="0" smtClean="0"/>
                        <a:t>（毛筆縦書）⇒２</a:t>
                      </a:r>
                      <a:endParaRPr kumimoji="1" lang="en-US" altLang="ja-JP" sz="1000" dirty="0" smtClean="0"/>
                    </a:p>
                    <a:p>
                      <a:pPr algn="l"/>
                      <a:r>
                        <a:rPr kumimoji="1" lang="ja-JP" altLang="en-US" sz="1000" dirty="0" smtClean="0"/>
                        <a:t>・かな電報　⇒３</a:t>
                      </a:r>
                      <a:endParaRPr kumimoji="1" lang="en-US" altLang="ja-JP" sz="1000" dirty="0" smtClean="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665196509"/>
              </p:ext>
            </p:extLst>
          </p:nvPr>
        </p:nvGraphicFramePr>
        <p:xfrm>
          <a:off x="57602" y="2667092"/>
          <a:ext cx="6755774" cy="426720"/>
        </p:xfrm>
        <a:graphic>
          <a:graphicData uri="http://schemas.openxmlformats.org/drawingml/2006/table">
            <a:tbl>
              <a:tblPr firstRow="1" bandRow="1">
                <a:tableStyleId>{5940675A-B579-460E-94D1-54222C63F5DA}</a:tableStyleId>
              </a:tblPr>
              <a:tblGrid>
                <a:gridCol w="63509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432048">
                  <a:extLst>
                    <a:ext uri="{9D8B030D-6E8A-4147-A177-3AD203B41FA5}">
                      <a16:colId xmlns:a16="http://schemas.microsoft.com/office/drawing/2014/main" val="1711056946"/>
                    </a:ext>
                  </a:extLst>
                </a:gridCol>
                <a:gridCol w="1872208">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360040">
                  <a:extLst>
                    <a:ext uri="{9D8B030D-6E8A-4147-A177-3AD203B41FA5}">
                      <a16:colId xmlns:a16="http://schemas.microsoft.com/office/drawing/2014/main" val="379303139"/>
                    </a:ext>
                  </a:extLst>
                </a:gridCol>
                <a:gridCol w="1152128">
                  <a:extLst>
                    <a:ext uri="{9D8B030D-6E8A-4147-A177-3AD203B41FA5}">
                      <a16:colId xmlns:a16="http://schemas.microsoft.com/office/drawing/2014/main" val="20004"/>
                    </a:ext>
                  </a:extLst>
                </a:gridCol>
              </a:tblGrid>
              <a:tr h="141884">
                <a:tc>
                  <a:txBody>
                    <a:bodyPr/>
                    <a:lstStyle/>
                    <a:p>
                      <a:pPr algn="l"/>
                      <a:r>
                        <a:rPr kumimoji="1" lang="ja-JP" altLang="en-US" sz="1050" dirty="0" smtClean="0"/>
                        <a:t>お届日　</a:t>
                      </a:r>
                      <a:r>
                        <a:rPr kumimoji="1" lang="ja-JP" altLang="en-US" sz="1100" dirty="0" smtClean="0"/>
                        <a:t>　　　　　　　　　　　　　　　　</a:t>
                      </a:r>
                      <a:endParaRPr kumimoji="1" lang="ja-JP" altLang="en-US" sz="11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kumimoji="1" lang="ja-JP" altLang="en-US" sz="1100" dirty="0" smtClean="0"/>
                        <a:t>・本　　日⇒　１</a:t>
                      </a:r>
                      <a:endParaRPr kumimoji="1" lang="en-US" altLang="ja-JP" sz="1100" dirty="0" smtClean="0"/>
                    </a:p>
                    <a:p>
                      <a:pPr algn="l"/>
                      <a:r>
                        <a:rPr kumimoji="1" lang="ja-JP" altLang="en-US" sz="1100" dirty="0" smtClean="0"/>
                        <a:t>・配達日指定⇒　２　　　　　</a:t>
                      </a:r>
                      <a:endParaRPr kumimoji="1" lang="ja-JP" altLang="en-US" sz="1100" dirty="0"/>
                    </a:p>
                  </a:txBody>
                  <a:tcPr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endParaRPr kumimoji="1" lang="ja-JP" altLang="en-US" sz="11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kumimoji="1" lang="ja-JP" altLang="en-US" sz="1100" dirty="0" smtClean="0"/>
                        <a:t>指定月日：　　　　月　　　　日</a:t>
                      </a:r>
                      <a:endParaRPr kumimoji="1" lang="ja-JP" altLang="en-US" sz="11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kumimoji="1" lang="ja-JP" altLang="en-US" sz="1100" dirty="0" smtClean="0"/>
                        <a:t>・午前⇒１</a:t>
                      </a:r>
                      <a:endParaRPr kumimoji="1" lang="en-US" altLang="ja-JP" sz="1100" dirty="0" smtClean="0"/>
                    </a:p>
                    <a:p>
                      <a:pPr algn="l"/>
                      <a:r>
                        <a:rPr kumimoji="1" lang="ja-JP" altLang="en-US" sz="1100" dirty="0" smtClean="0"/>
                        <a:t>・午後⇒２</a:t>
                      </a:r>
                      <a:endParaRPr kumimoji="1" lang="ja-JP" altLang="en-US" sz="11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endParaRPr kumimoji="1" lang="ja-JP" altLang="en-US" sz="11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式開始時間</a:t>
                      </a:r>
                      <a:r>
                        <a:rPr kumimoji="1" lang="en-US" altLang="ja-JP" sz="800" dirty="0" smtClean="0"/>
                        <a:t>※2</a:t>
                      </a:r>
                      <a:r>
                        <a:rPr kumimoji="1" lang="ja-JP" altLang="en-US" sz="1100" dirty="0" smtClean="0"/>
                        <a:t>　　　　</a:t>
                      </a:r>
                      <a:endParaRPr kumimoji="1" lang="en-US" altLang="ja-JP" sz="1100" dirty="0" smtClean="0"/>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　日　　時　　分　</a:t>
                      </a:r>
                      <a:endParaRPr kumimoji="1" lang="ja-JP" altLang="en-US" sz="1100" dirty="0"/>
                    </a:p>
                  </a:txBody>
                  <a:tcPr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2176856536"/>
              </p:ext>
            </p:extLst>
          </p:nvPr>
        </p:nvGraphicFramePr>
        <p:xfrm>
          <a:off x="57601" y="3135088"/>
          <a:ext cx="6742799" cy="1859280"/>
        </p:xfrm>
        <a:graphic>
          <a:graphicData uri="http://schemas.openxmlformats.org/drawingml/2006/table">
            <a:tbl>
              <a:tblPr firstRow="1" bandRow="1">
                <a:tableStyleId>{5940675A-B579-460E-94D1-54222C63F5DA}</a:tableStyleId>
              </a:tblPr>
              <a:tblGrid>
                <a:gridCol w="419072">
                  <a:extLst>
                    <a:ext uri="{9D8B030D-6E8A-4147-A177-3AD203B41FA5}">
                      <a16:colId xmlns:a16="http://schemas.microsoft.com/office/drawing/2014/main" val="20000"/>
                    </a:ext>
                  </a:extLst>
                </a:gridCol>
                <a:gridCol w="373016">
                  <a:extLst>
                    <a:ext uri="{9D8B030D-6E8A-4147-A177-3AD203B41FA5}">
                      <a16:colId xmlns:a16="http://schemas.microsoft.com/office/drawing/2014/main" val="20001"/>
                    </a:ext>
                  </a:extLst>
                </a:gridCol>
                <a:gridCol w="1012864">
                  <a:extLst>
                    <a:ext uri="{9D8B030D-6E8A-4147-A177-3AD203B41FA5}">
                      <a16:colId xmlns:a16="http://schemas.microsoft.com/office/drawing/2014/main" val="20002"/>
                    </a:ext>
                  </a:extLst>
                </a:gridCol>
                <a:gridCol w="4937847">
                  <a:extLst>
                    <a:ext uri="{9D8B030D-6E8A-4147-A177-3AD203B41FA5}">
                      <a16:colId xmlns:a16="http://schemas.microsoft.com/office/drawing/2014/main" val="20003"/>
                    </a:ext>
                  </a:extLst>
                </a:gridCol>
              </a:tblGrid>
              <a:tr h="274169">
                <a:tc rowSpan="6">
                  <a:txBody>
                    <a:bodyPr/>
                    <a:lstStyle/>
                    <a:p>
                      <a:pPr algn="ctr"/>
                      <a:r>
                        <a:rPr kumimoji="1" lang="ja-JP" altLang="en-US" sz="1100" dirty="0" smtClean="0"/>
                        <a:t>お　　　届　　　け　　　先</a:t>
                      </a:r>
                      <a:endParaRPr kumimoji="1" lang="en-US" altLang="ja-JP" sz="1100" dirty="0" smtClean="0"/>
                    </a:p>
                  </a:txBody>
                  <a:tcPr vert="eaVert"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r>
                        <a:rPr kumimoji="1" lang="ja-JP" altLang="en-US" sz="1100" dirty="0" smtClean="0"/>
                        <a:t>お届け先電話番号</a:t>
                      </a:r>
                      <a:endParaRPr kumimoji="1" lang="ja-JP" altLang="en-US" sz="1100" dirty="0"/>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r>
                        <a:rPr kumimoji="1" lang="ja-JP" altLang="en-US" sz="1400" dirty="0" smtClean="0"/>
                        <a:t>　　　　　　　　　－　　　　　　　　　　　　　　　－　　　　　　　</a:t>
                      </a:r>
                      <a:endParaRPr kumimoji="1" lang="en-US" altLang="ja-JP" sz="1400" dirty="0" smtClean="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6752">
                <a:tc vMerge="1">
                  <a:txBody>
                    <a:bodyPr/>
                    <a:lstStyle/>
                    <a:p>
                      <a:endParaRPr kumimoji="1" lang="ja-JP" altLang="en-US" dirty="0"/>
                    </a:p>
                  </a:txBody>
                  <a:tcPr/>
                </a:tc>
                <a:tc rowSpan="2">
                  <a:txBody>
                    <a:bodyPr/>
                    <a:lstStyle/>
                    <a:p>
                      <a:pPr algn="dist"/>
                      <a:r>
                        <a:rPr kumimoji="1" lang="ja-JP" altLang="en-US" sz="1100" dirty="0" smtClean="0"/>
                        <a:t>住所</a:t>
                      </a:r>
                      <a:endParaRPr kumimoji="1" lang="ja-JP" altLang="en-US" sz="1100" dirty="0"/>
                    </a:p>
                  </a:txBody>
                  <a:tcPr vert="eaVert"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r>
                        <a:rPr kumimoji="1" lang="ja-JP" altLang="en-US" sz="1200" dirty="0" smtClean="0">
                          <a:solidFill>
                            <a:schemeClr val="tx1"/>
                          </a:solidFill>
                        </a:rPr>
                        <a:t>〒</a:t>
                      </a:r>
                      <a:r>
                        <a:rPr kumimoji="1" lang="ja-JP" altLang="en-US" sz="1200" dirty="0" smtClean="0"/>
                        <a:t>　　　　　　　　　　　　　　　　　　　　　　　　</a:t>
                      </a:r>
                      <a:r>
                        <a:rPr kumimoji="1" lang="ja-JP" altLang="en-US" sz="1000" dirty="0" smtClean="0"/>
                        <a:t>都・道・府・県</a:t>
                      </a:r>
                      <a:endParaRPr kumimoji="1" lang="ja-JP" altLang="en-US" sz="10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0001"/>
                  </a:ext>
                </a:extLst>
              </a:tr>
              <a:tr h="246752">
                <a:tc vMerge="1">
                  <a:txBody>
                    <a:bodyPr/>
                    <a:lstStyle/>
                    <a:p>
                      <a:endParaRPr kumimoji="1" lang="ja-JP" altLang="en-US"/>
                    </a:p>
                  </a:txBody>
                  <a:tcPr/>
                </a:tc>
                <a:tc vMerge="1">
                  <a:txBody>
                    <a:bodyPr/>
                    <a:lstStyle/>
                    <a:p>
                      <a:endParaRPr kumimoji="1" lang="ja-JP" altLang="en-US"/>
                    </a:p>
                  </a:txBody>
                  <a:tcPr/>
                </a:tc>
                <a:tc gridSpan="2">
                  <a:txBody>
                    <a:bodyPr/>
                    <a:lstStyle/>
                    <a:p>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2"/>
                  </a:ext>
                </a:extLst>
              </a:tr>
              <a:tr h="298688">
                <a:tc vMerge="1">
                  <a:txBody>
                    <a:bodyPr/>
                    <a:lstStyle/>
                    <a:p>
                      <a:endParaRPr kumimoji="1" lang="ja-JP" altLang="en-US" dirty="0"/>
                    </a:p>
                  </a:txBody>
                  <a:tcPr/>
                </a:tc>
                <a:tc>
                  <a:txBody>
                    <a:bodyPr/>
                    <a:lstStyle/>
                    <a:p>
                      <a:pPr algn="ctr"/>
                      <a:r>
                        <a:rPr kumimoji="1" lang="ja-JP" altLang="en-US" sz="1100" dirty="0" smtClean="0"/>
                        <a:t>会場</a:t>
                      </a:r>
                      <a:endParaRPr kumimoji="1" lang="ja-JP" altLang="en-US" sz="11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00B0F0"/>
                          </a:solidFill>
                        </a:rPr>
                        <a:t>　　　　　　　　　　　　　　　　　　　　　　　　　　　　　　　　　　　　　　　</a:t>
                      </a:r>
                      <a:endParaRPr kumimoji="1" lang="en-US" altLang="ja-JP" sz="1200" dirty="0" smtClean="0">
                        <a:solidFill>
                          <a:srgbClr val="00B0F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00B0F0"/>
                          </a:solidFill>
                        </a:rPr>
                        <a:t>　</a:t>
                      </a:r>
                      <a:endParaRPr kumimoji="1" lang="en-US" altLang="ja-JP" sz="1200" dirty="0" smtClean="0">
                        <a:solidFill>
                          <a:srgbClr val="00B0F0"/>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r h="246752">
                <a:tc vMerge="1">
                  <a:txBody>
                    <a:bodyPr/>
                    <a:lstStyle/>
                    <a:p>
                      <a:endParaRPr kumimoji="1" lang="ja-JP" altLang="en-US" dirty="0"/>
                    </a:p>
                  </a:txBody>
                  <a:tcPr/>
                </a:tc>
                <a:tc rowSpan="2">
                  <a:txBody>
                    <a:bodyPr/>
                    <a:lstStyle/>
                    <a:p>
                      <a:pPr algn="ctr"/>
                      <a:r>
                        <a:rPr kumimoji="1" lang="ja-JP" altLang="en-US" sz="1100" dirty="0" smtClean="0"/>
                        <a:t>名前</a:t>
                      </a:r>
                      <a:endParaRPr kumimoji="1" lang="ja-JP" altLang="en-US" sz="1100" dirty="0"/>
                    </a:p>
                  </a:txBody>
                  <a:tcPr vert="eaVert"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0004"/>
                  </a:ext>
                </a:extLst>
              </a:tr>
              <a:tr h="246752">
                <a:tc vMerge="1">
                  <a:txBody>
                    <a:bodyPr/>
                    <a:lstStyle/>
                    <a:p>
                      <a:endParaRPr kumimoji="1" lang="ja-JP" altLang="en-US"/>
                    </a:p>
                  </a:txBody>
                  <a:tcPr/>
                </a:tc>
                <a:tc vMerge="1">
                  <a:txBody>
                    <a:bodyPr/>
                    <a:lstStyle/>
                    <a:p>
                      <a:endParaRPr kumimoji="1" lang="ja-JP" altLang="en-US"/>
                    </a:p>
                  </a:txBody>
                  <a:tcPr/>
                </a:tc>
                <a:tc gridSpan="2">
                  <a:txBody>
                    <a:bodyPr/>
                    <a:lstStyle/>
                    <a:p>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412650590"/>
              </p:ext>
            </p:extLst>
          </p:nvPr>
        </p:nvGraphicFramePr>
        <p:xfrm>
          <a:off x="57601" y="5034915"/>
          <a:ext cx="6742796" cy="2332909"/>
        </p:xfrm>
        <a:graphic>
          <a:graphicData uri="http://schemas.openxmlformats.org/drawingml/2006/table">
            <a:tbl>
              <a:tblPr firstRow="1" bandRow="1">
                <a:tableStyleId>{5940675A-B579-460E-94D1-54222C63F5DA}</a:tableStyleId>
              </a:tblPr>
              <a:tblGrid>
                <a:gridCol w="369153">
                  <a:extLst>
                    <a:ext uri="{9D8B030D-6E8A-4147-A177-3AD203B41FA5}">
                      <a16:colId xmlns:a16="http://schemas.microsoft.com/office/drawing/2014/main" val="20000"/>
                    </a:ext>
                  </a:extLst>
                </a:gridCol>
                <a:gridCol w="1073133">
                  <a:extLst>
                    <a:ext uri="{9D8B030D-6E8A-4147-A177-3AD203B41FA5}">
                      <a16:colId xmlns:a16="http://schemas.microsoft.com/office/drawing/2014/main" val="20001"/>
                    </a:ext>
                  </a:extLst>
                </a:gridCol>
                <a:gridCol w="1598932">
                  <a:extLst>
                    <a:ext uri="{9D8B030D-6E8A-4147-A177-3AD203B41FA5}">
                      <a16:colId xmlns:a16="http://schemas.microsoft.com/office/drawing/2014/main" val="20002"/>
                    </a:ext>
                  </a:extLst>
                </a:gridCol>
                <a:gridCol w="3701578">
                  <a:extLst>
                    <a:ext uri="{9D8B030D-6E8A-4147-A177-3AD203B41FA5}">
                      <a16:colId xmlns:a16="http://schemas.microsoft.com/office/drawing/2014/main" val="20003"/>
                    </a:ext>
                  </a:extLst>
                </a:gridCol>
              </a:tblGrid>
              <a:tr h="27663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文例番号　</a:t>
                      </a:r>
                      <a:r>
                        <a:rPr kumimoji="1" lang="en-US" altLang="ja-JP" sz="1200" dirty="0" smtClean="0"/>
                        <a:t>【</a:t>
                      </a:r>
                      <a:r>
                        <a:rPr kumimoji="1" lang="ja-JP" altLang="en-US" sz="1200" dirty="0" smtClean="0"/>
                        <a:t>　　　　　　　　　　　　　　</a:t>
                      </a:r>
                      <a:r>
                        <a:rPr kumimoji="1" lang="en-US" altLang="ja-JP" sz="1200" dirty="0" smtClean="0"/>
                        <a:t>】</a:t>
                      </a:r>
                      <a:r>
                        <a:rPr kumimoji="1" lang="ja-JP" altLang="en-US" sz="800" dirty="0" smtClean="0"/>
                        <a:t>　</a:t>
                      </a:r>
                      <a:r>
                        <a:rPr kumimoji="1" lang="en-US" altLang="ja-JP" sz="800" dirty="0" smtClean="0"/>
                        <a:t>4</a:t>
                      </a:r>
                      <a:r>
                        <a:rPr kumimoji="1" lang="ja-JP" altLang="en-US" sz="800" dirty="0" smtClean="0"/>
                        <a:t>桁文例番号</a:t>
                      </a:r>
                      <a:endParaRPr kumimoji="1" lang="en-US" altLang="ja-JP" sz="8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sz="8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r>
                        <a:rPr kumimoji="1" lang="ja-JP" altLang="en-US" sz="1000" dirty="0" smtClean="0"/>
                        <a:t>台紙商品名又は台紙コード</a:t>
                      </a:r>
                      <a:r>
                        <a:rPr kumimoji="1" lang="en-US" altLang="ja-JP" sz="1000" dirty="0" smtClean="0"/>
                        <a:t>【</a:t>
                      </a:r>
                      <a:r>
                        <a:rPr kumimoji="1" lang="ja-JP" altLang="en-US" sz="1000" dirty="0" smtClean="0"/>
                        <a:t>　　　　　　　　　　　　　　　　　　　　　　</a:t>
                      </a:r>
                      <a:r>
                        <a:rPr kumimoji="1" lang="en-US" altLang="ja-JP" sz="1000" dirty="0" smtClean="0"/>
                        <a:t>】</a:t>
                      </a:r>
                      <a:r>
                        <a:rPr kumimoji="1" lang="ja-JP" altLang="en-US" sz="1200" dirty="0" smtClean="0"/>
                        <a:t>　　　　　　　　　　　　　　　</a:t>
                      </a:r>
                      <a:endParaRPr kumimoji="1" lang="ja-JP" altLang="en-US" sz="12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8171">
                <a:tc rowSpan="4">
                  <a:txBody>
                    <a:bodyPr/>
                    <a:lstStyle/>
                    <a:p>
                      <a:pPr algn="ctr"/>
                      <a:r>
                        <a:rPr kumimoji="1" lang="ja-JP" altLang="en-US" sz="1100" dirty="0" smtClean="0"/>
                        <a:t>電　　文</a:t>
                      </a:r>
                      <a:endParaRPr kumimoji="1" lang="en-US" altLang="ja-JP" sz="1100" dirty="0" smtClean="0"/>
                    </a:p>
                  </a:txBody>
                  <a:tcPr vert="eaVert"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3">
                  <a:txBody>
                    <a:bodyPr/>
                    <a:lstStyle/>
                    <a:p>
                      <a:endParaRPr kumimoji="1" lang="ja-JP" altLang="en-US" sz="8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48171">
                <a:tc vMerge="1">
                  <a:txBody>
                    <a:bodyPr/>
                    <a:lstStyle/>
                    <a:p>
                      <a:endParaRPr kumimoji="1" lang="ja-JP" altLang="en-US"/>
                    </a:p>
                  </a:txBody>
                  <a:tcPr/>
                </a:tc>
                <a:tc gridSpan="3">
                  <a:txBody>
                    <a:bodyPr/>
                    <a:lstStyle/>
                    <a:p>
                      <a:endParaRPr kumimoji="1" lang="ja-JP" altLang="en-US" sz="8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48171">
                <a:tc vMerge="1">
                  <a:txBody>
                    <a:bodyPr/>
                    <a:lstStyle/>
                    <a:p>
                      <a:endParaRPr kumimoji="1" lang="ja-JP" altLang="en-US" sz="1600" dirty="0"/>
                    </a:p>
                  </a:txBody>
                  <a:tcPr/>
                </a:tc>
                <a:tc gridSpan="3">
                  <a:txBody>
                    <a:bodyPr/>
                    <a:lstStyle/>
                    <a:p>
                      <a:endParaRPr kumimoji="1" lang="ja-JP" altLang="en-US" sz="8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248171">
                <a:tc vMerge="1">
                  <a:txBody>
                    <a:bodyPr/>
                    <a:lstStyle/>
                    <a:p>
                      <a:endParaRPr kumimoji="1" lang="ja-JP" altLang="en-US"/>
                    </a:p>
                  </a:txBody>
                  <a:tcPr/>
                </a:tc>
                <a:tc gridSpan="3">
                  <a:txBody>
                    <a:bodyPr/>
                    <a:lstStyle/>
                    <a:p>
                      <a:endParaRPr kumimoji="1" lang="ja-JP" altLang="en-US" sz="8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248171">
                <a:tc rowSpan="4">
                  <a:txBody>
                    <a:bodyPr/>
                    <a:lstStyle/>
                    <a:p>
                      <a:r>
                        <a:rPr kumimoji="1" lang="ja-JP" altLang="en-US" sz="900" dirty="0" smtClean="0"/>
                        <a:t>　電文中　</a:t>
                      </a:r>
                      <a:endParaRPr kumimoji="1" lang="en-US" altLang="ja-JP" sz="900" dirty="0" smtClean="0"/>
                    </a:p>
                    <a:p>
                      <a:r>
                        <a:rPr kumimoji="1" lang="ja-JP" altLang="en-US" sz="900" dirty="0" smtClean="0"/>
                        <a:t>　　　</a:t>
                      </a:r>
                      <a:r>
                        <a:rPr kumimoji="1" lang="ja-JP" altLang="en-US" sz="900" dirty="0" smtClean="0">
                          <a:solidFill>
                            <a:schemeClr val="tx1"/>
                          </a:solidFill>
                        </a:rPr>
                        <a:t>差出人</a:t>
                      </a:r>
                      <a:r>
                        <a:rPr kumimoji="1" lang="en-US" altLang="ja-JP" sz="900" dirty="0" smtClean="0">
                          <a:solidFill>
                            <a:schemeClr val="tx1"/>
                          </a:solidFill>
                        </a:rPr>
                        <a:t>※3</a:t>
                      </a:r>
                      <a:endParaRPr kumimoji="1" lang="ja-JP" altLang="en-US" sz="900" dirty="0">
                        <a:solidFill>
                          <a:schemeClr val="tx1"/>
                        </a:solidFill>
                      </a:endParaRPr>
                    </a:p>
                  </a:txBody>
                  <a:tcPr vert="eaVert"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dist">
                        <a:spcAft>
                          <a:spcPts val="0"/>
                        </a:spcAft>
                      </a:pPr>
                      <a:r>
                        <a:rPr lang="ja-JP" sz="900" kern="100" dirty="0">
                          <a:effectLst/>
                          <a:latin typeface="+mn-ea"/>
                          <a:ea typeface="+mn-ea"/>
                          <a:cs typeface="Times New Roman"/>
                        </a:rPr>
                        <a:t>ご住所</a:t>
                      </a:r>
                      <a:endParaRPr lang="ja-JP" sz="800" kern="100" dirty="0">
                        <a:effectLst/>
                        <a:latin typeface="+mn-ea"/>
                        <a:ea typeface="+mn-ea"/>
                        <a:cs typeface="Times New Roman"/>
                      </a:endParaRPr>
                    </a:p>
                  </a:txBody>
                  <a:tcPr marL="68580" marR="68580"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kumimoji="1" lang="ja-JP" altLang="en-US" sz="800" dirty="0"/>
                    </a:p>
                  </a:txBody>
                  <a:tcP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48171">
                <a:tc vMerge="1">
                  <a:txBody>
                    <a:bodyPr/>
                    <a:lstStyle/>
                    <a:p>
                      <a:endParaRPr kumimoji="1" lang="ja-JP" altLang="en-US" sz="1600" dirty="0"/>
                    </a:p>
                  </a:txBody>
                  <a:tcPr/>
                </a:tc>
                <a:tc>
                  <a:txBody>
                    <a:bodyPr/>
                    <a:lstStyle/>
                    <a:p>
                      <a:pPr algn="dist">
                        <a:spcAft>
                          <a:spcPts val="0"/>
                        </a:spcAft>
                      </a:pPr>
                      <a:r>
                        <a:rPr lang="ja-JP" sz="900" kern="100" dirty="0">
                          <a:effectLst/>
                          <a:latin typeface="+mn-ea"/>
                          <a:ea typeface="+mn-ea"/>
                          <a:cs typeface="Times New Roman"/>
                        </a:rPr>
                        <a:t>会</a:t>
                      </a:r>
                      <a:r>
                        <a:rPr lang="ja-JP" sz="900" kern="100" dirty="0" smtClean="0">
                          <a:effectLst/>
                          <a:latin typeface="+mn-ea"/>
                          <a:ea typeface="+mn-ea"/>
                          <a:cs typeface="Times New Roman"/>
                        </a:rPr>
                        <a:t>社名</a:t>
                      </a:r>
                      <a:r>
                        <a:rPr lang="ja-JP" altLang="en-US" sz="900" kern="100" dirty="0" smtClean="0">
                          <a:effectLst/>
                          <a:latin typeface="+mn-ea"/>
                          <a:ea typeface="+mn-ea"/>
                          <a:cs typeface="Times New Roman"/>
                        </a:rPr>
                        <a:t>・部署名</a:t>
                      </a:r>
                      <a:endParaRPr lang="ja-JP" sz="800" kern="100" dirty="0">
                        <a:effectLst/>
                        <a:latin typeface="+mn-ea"/>
                        <a:ea typeface="+mn-ea"/>
                        <a:cs typeface="Times New Roman"/>
                      </a:endParaRPr>
                    </a:p>
                  </a:txBody>
                  <a:tcPr marL="68580" marR="68580"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kumimoji="1" lang="ja-JP" altLang="en-US" sz="800" dirty="0"/>
                    </a:p>
                  </a:txBody>
                  <a:tcP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19077">
                <a:tc vMerge="1">
                  <a:txBody>
                    <a:bodyPr/>
                    <a:lstStyle/>
                    <a:p>
                      <a:endParaRPr kumimoji="1" lang="ja-JP" altLang="en-US" sz="1600" dirty="0"/>
                    </a:p>
                  </a:txBody>
                  <a:tcPr/>
                </a:tc>
                <a:tc>
                  <a:txBody>
                    <a:bodyPr/>
                    <a:lstStyle/>
                    <a:p>
                      <a:pPr algn="dist">
                        <a:spcAft>
                          <a:spcPts val="0"/>
                        </a:spcAft>
                      </a:pPr>
                      <a:r>
                        <a:rPr lang="ja-JP" altLang="ja-JP" sz="900" kern="100" dirty="0" smtClean="0">
                          <a:effectLst/>
                          <a:latin typeface="+mn-ea"/>
                          <a:ea typeface="+mn-ea"/>
                          <a:cs typeface="Times New Roman"/>
                        </a:rPr>
                        <a:t>肩書</a:t>
                      </a:r>
                      <a:r>
                        <a:rPr lang="ja-JP" altLang="en-US" sz="900" kern="100" dirty="0" smtClean="0">
                          <a:effectLst/>
                          <a:latin typeface="+mn-ea"/>
                          <a:ea typeface="+mn-ea"/>
                          <a:cs typeface="Times New Roman"/>
                        </a:rPr>
                        <a:t>・氏名</a:t>
                      </a:r>
                      <a:endParaRPr lang="en-US" altLang="ja-JP" sz="900" kern="100" dirty="0" smtClean="0">
                        <a:effectLst/>
                        <a:latin typeface="+mn-ea"/>
                        <a:ea typeface="+mn-ea"/>
                        <a:cs typeface="Times New Roman"/>
                      </a:endParaRPr>
                    </a:p>
                    <a:p>
                      <a:pPr algn="dist">
                        <a:spcAft>
                          <a:spcPts val="0"/>
                        </a:spcAft>
                      </a:pPr>
                      <a:r>
                        <a:rPr lang="ja-JP" altLang="en-US" sz="900" kern="100" dirty="0" smtClean="0">
                          <a:effectLst/>
                          <a:latin typeface="+mn-ea"/>
                          <a:ea typeface="+mn-ea"/>
                          <a:cs typeface="Times New Roman"/>
                        </a:rPr>
                        <a:t>（ふりがな）</a:t>
                      </a:r>
                      <a:endParaRPr lang="ja-JP" altLang="ja-JP" sz="800" kern="100" dirty="0">
                        <a:effectLst/>
                        <a:latin typeface="+mn-ea"/>
                        <a:ea typeface="+mn-ea"/>
                        <a:cs typeface="Times New Roman"/>
                      </a:endParaRPr>
                    </a:p>
                  </a:txBody>
                  <a:tcPr marL="68580" marR="68580"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kumimoji="1" lang="ja-JP" altLang="en-US" sz="800" dirty="0"/>
                    </a:p>
                  </a:txBody>
                  <a:tcP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48171">
                <a:tc vMerge="1">
                  <a:txBody>
                    <a:bodyPr/>
                    <a:lstStyle/>
                    <a:p>
                      <a:endParaRPr kumimoji="1" lang="ja-JP" altLang="en-US" sz="1600" dirty="0"/>
                    </a:p>
                  </a:txBody>
                  <a:tcPr/>
                </a:tc>
                <a:tc>
                  <a:txBody>
                    <a:bodyPr/>
                    <a:lstStyle/>
                    <a:p>
                      <a:pPr algn="dist">
                        <a:spcAft>
                          <a:spcPts val="0"/>
                        </a:spcAft>
                      </a:pPr>
                      <a:r>
                        <a:rPr lang="ja-JP" altLang="en-US" sz="900" kern="100" dirty="0" smtClean="0">
                          <a:effectLst/>
                          <a:latin typeface="+mn-ea"/>
                          <a:ea typeface="+mn-ea"/>
                          <a:cs typeface="Times New Roman"/>
                        </a:rPr>
                        <a:t>電話番号</a:t>
                      </a:r>
                      <a:endParaRPr lang="ja-JP" sz="800" kern="100" dirty="0">
                        <a:effectLst/>
                        <a:latin typeface="+mn-ea"/>
                        <a:ea typeface="+mn-ea"/>
                        <a:cs typeface="Times New Roman"/>
                      </a:endParaRPr>
                    </a:p>
                  </a:txBody>
                  <a:tcPr marL="68580" marR="68580"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kumimoji="1" lang="ja-JP" altLang="en-US" sz="800" dirty="0"/>
                    </a:p>
                  </a:txBody>
                  <a:tcP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27" name="テキスト ボックス 26"/>
          <p:cNvSpPr txBox="1"/>
          <p:nvPr/>
        </p:nvSpPr>
        <p:spPr>
          <a:xfrm>
            <a:off x="0" y="426502"/>
            <a:ext cx="18002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お申込み日　　　　　月　　　　　　日　</a:t>
            </a:r>
            <a:endParaRPr kumimoji="1" lang="ja-JP" altLang="en-US"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p:cNvSpPr txBox="1"/>
          <p:nvPr/>
        </p:nvSpPr>
        <p:spPr>
          <a:xfrm>
            <a:off x="2287919" y="25172"/>
            <a:ext cx="2276872" cy="253916"/>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お問合せ先：　０１２０－０７７－１１５</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AutoShape 159"/>
          <p:cNvSpPr>
            <a:spLocks noChangeArrowheads="1"/>
          </p:cNvSpPr>
          <p:nvPr/>
        </p:nvSpPr>
        <p:spPr bwMode="auto">
          <a:xfrm>
            <a:off x="5669363" y="200472"/>
            <a:ext cx="895350" cy="247650"/>
          </a:xfrm>
          <a:prstGeom prst="upArrow">
            <a:avLst>
              <a:gd name="adj1" fmla="val 46667"/>
              <a:gd name="adj2" fmla="val 53847"/>
            </a:avLst>
          </a:prstGeom>
          <a:solidFill>
            <a:srgbClr val="FFCC99"/>
          </a:solidFill>
          <a:ln w="9525">
            <a:solidFill>
              <a:srgbClr val="000000"/>
            </a:solidFill>
            <a:miter lim="800000"/>
            <a:headEnd/>
            <a:tailEnd/>
          </a:ln>
        </p:spPr>
      </p:sp>
      <p:sp>
        <p:nvSpPr>
          <p:cNvPr id="2" name="テキスト ボックス 1"/>
          <p:cNvSpPr txBox="1"/>
          <p:nvPr/>
        </p:nvSpPr>
        <p:spPr>
          <a:xfrm>
            <a:off x="0" y="8875528"/>
            <a:ext cx="6882643" cy="1077218"/>
          </a:xfrm>
          <a:prstGeom prst="rect">
            <a:avLst/>
          </a:prstGeom>
          <a:noFill/>
        </p:spPr>
        <p:txBody>
          <a:bodyPr wrap="square" rtlCol="0">
            <a:spAutoFit/>
          </a:bodyPr>
          <a:lstStyle/>
          <a:p>
            <a:pPr>
              <a:defRPr/>
            </a:pPr>
            <a:r>
              <a:rPr lang="ja-JP" altLang="en-US" sz="800" dirty="0">
                <a:latin typeface="+mj-ea"/>
              </a:rPr>
              <a:t>・ＦＡＸで電報をお申込み頂くにあたり、 </a:t>
            </a:r>
            <a:r>
              <a:rPr lang="en-US" altLang="ja-JP" sz="800" dirty="0">
                <a:latin typeface="+mj-ea"/>
              </a:rPr>
              <a:t>AI-Inside</a:t>
            </a:r>
            <a:r>
              <a:rPr lang="ja-JP" altLang="en-US" sz="800" dirty="0">
                <a:latin typeface="+mj-ea"/>
              </a:rPr>
              <a:t>社のサービスを利用して電報内容を自動的に読み取ることに同意頂きます。</a:t>
            </a:r>
          </a:p>
          <a:p>
            <a:pPr>
              <a:defRPr/>
            </a:pPr>
            <a:r>
              <a:rPr lang="ja-JP" altLang="en-US" sz="800" dirty="0">
                <a:latin typeface="+mj-ea"/>
              </a:rPr>
              <a:t>・一部地域は、指定通りにお届けできない場合があります。</a:t>
            </a:r>
          </a:p>
          <a:p>
            <a:pPr>
              <a:defRPr/>
            </a:pPr>
            <a:r>
              <a:rPr lang="ja-JP" altLang="en-US" sz="800" dirty="0">
                <a:latin typeface="+mj-ea"/>
              </a:rPr>
              <a:t>＜お客様情報の利用目的について＞電報お申し込み用紙に記載いただいたお客様（お申込人）の個人情報については、お客様の確認</a:t>
            </a:r>
            <a:r>
              <a:rPr lang="ja-JP" altLang="en-US" sz="800" dirty="0" smtClean="0">
                <a:latin typeface="+mj-ea"/>
              </a:rPr>
              <a:t>、与信管理、電報サービス</a:t>
            </a:r>
            <a:r>
              <a:rPr lang="ja-JP" altLang="en-US" sz="800" dirty="0">
                <a:latin typeface="+mj-ea"/>
              </a:rPr>
              <a:t>等の提供、電報料金等の請求、これらに関するお客様へのご連絡、その他契約約款等に基づく契約内容の実施に必要</a:t>
            </a:r>
            <a:r>
              <a:rPr lang="ja-JP" altLang="en-US" sz="800" dirty="0" smtClean="0">
                <a:latin typeface="+mj-ea"/>
              </a:rPr>
              <a:t>となる</a:t>
            </a:r>
            <a:r>
              <a:rPr lang="ja-JP" altLang="en-US" sz="800" dirty="0">
                <a:latin typeface="+mj-ea"/>
              </a:rPr>
              <a:t>範囲内で利用いたします</a:t>
            </a:r>
            <a:r>
              <a:rPr lang="ja-JP" altLang="en-US" sz="800" dirty="0" smtClean="0">
                <a:latin typeface="+mj-ea"/>
              </a:rPr>
              <a:t>。</a:t>
            </a:r>
            <a:endParaRPr lang="en-US" altLang="ja-JP" sz="800" dirty="0" smtClean="0">
              <a:latin typeface="+mj-ea"/>
            </a:endParaRPr>
          </a:p>
          <a:p>
            <a:pPr>
              <a:defRPr/>
            </a:pPr>
            <a:r>
              <a:rPr lang="ja-JP" altLang="en-US" sz="800" dirty="0" smtClean="0">
                <a:latin typeface="+mj-ea"/>
              </a:rPr>
              <a:t>また</a:t>
            </a:r>
            <a:r>
              <a:rPr lang="ja-JP" altLang="en-US" sz="800" dirty="0">
                <a:latin typeface="+mj-ea"/>
              </a:rPr>
              <a:t>、記載いただいたお客様の個人情報については、電気通信事業法及び個人情報保護法の規定に基づき</a:t>
            </a:r>
            <a:r>
              <a:rPr lang="ja-JP" altLang="en-US" sz="800" dirty="0" smtClean="0">
                <a:latin typeface="+mj-ea"/>
              </a:rPr>
              <a:t>、</a:t>
            </a:r>
            <a:r>
              <a:rPr lang="en-US" altLang="ja-JP" sz="800" dirty="0" smtClean="0">
                <a:latin typeface="+mj-ea"/>
              </a:rPr>
              <a:t>NTT</a:t>
            </a:r>
            <a:r>
              <a:rPr lang="ja-JP" altLang="en-US" sz="800" dirty="0">
                <a:latin typeface="+mj-ea"/>
              </a:rPr>
              <a:t>東日本が業務を委託する他の事業者に対して提供することがあります。</a:t>
            </a:r>
          </a:p>
          <a:p>
            <a:pPr>
              <a:defRPr/>
            </a:pPr>
            <a:r>
              <a:rPr lang="ja-JP" altLang="en-US" sz="800" dirty="0">
                <a:latin typeface="+mj-ea"/>
              </a:rPr>
              <a:t>＜電報サービス等の提供に必要となる情報について＞電報サービス等の提供に必要となる情報（お届け先等）については、電気通信</a:t>
            </a:r>
            <a:r>
              <a:rPr lang="ja-JP" altLang="en-US" sz="800" dirty="0" smtClean="0">
                <a:latin typeface="+mj-ea"/>
              </a:rPr>
              <a:t>事業法の</a:t>
            </a:r>
            <a:r>
              <a:rPr lang="ja-JP" altLang="en-US" sz="800" dirty="0">
                <a:latin typeface="+mj-ea"/>
              </a:rPr>
              <a:t>規定に従い、電報サービス提供に関する業務を委託する他の事業者に提供いたします。</a:t>
            </a:r>
            <a:endParaRPr kumimoji="1" lang="en-US" altLang="ja-JP" sz="7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646052579"/>
              </p:ext>
            </p:extLst>
          </p:nvPr>
        </p:nvGraphicFramePr>
        <p:xfrm>
          <a:off x="847055" y="7734670"/>
          <a:ext cx="5717658" cy="828223"/>
        </p:xfrm>
        <a:graphic>
          <a:graphicData uri="http://schemas.openxmlformats.org/drawingml/2006/table">
            <a:tbl>
              <a:tblPr firstRow="1" bandRow="1">
                <a:tableStyleId>{5940675A-B579-460E-94D1-54222C63F5DA}</a:tableStyleId>
              </a:tblPr>
              <a:tblGrid>
                <a:gridCol w="1322516">
                  <a:extLst>
                    <a:ext uri="{9D8B030D-6E8A-4147-A177-3AD203B41FA5}">
                      <a16:colId xmlns:a16="http://schemas.microsoft.com/office/drawing/2014/main" val="20001"/>
                    </a:ext>
                  </a:extLst>
                </a:gridCol>
                <a:gridCol w="4395142">
                  <a:extLst>
                    <a:ext uri="{9D8B030D-6E8A-4147-A177-3AD203B41FA5}">
                      <a16:colId xmlns:a16="http://schemas.microsoft.com/office/drawing/2014/main" val="20002"/>
                    </a:ext>
                  </a:extLst>
                </a:gridCol>
              </a:tblGrid>
              <a:tr h="252068">
                <a:tc>
                  <a:txBody>
                    <a:bodyPr/>
                    <a:lstStyle/>
                    <a:p>
                      <a:pPr algn="dist">
                        <a:spcAft>
                          <a:spcPts val="0"/>
                        </a:spcAft>
                      </a:pPr>
                      <a:r>
                        <a:rPr lang="ja-JP" sz="900" kern="100" dirty="0" smtClean="0">
                          <a:effectLst/>
                          <a:latin typeface="+mn-ea"/>
                          <a:ea typeface="+mn-ea"/>
                          <a:cs typeface="Times New Roman"/>
                        </a:rPr>
                        <a:t>会</a:t>
                      </a:r>
                      <a:r>
                        <a:rPr lang="ja-JP" altLang="en-US" sz="900" kern="100" dirty="0" smtClean="0">
                          <a:effectLst/>
                          <a:latin typeface="+mn-ea"/>
                          <a:ea typeface="+mn-ea"/>
                          <a:cs typeface="Times New Roman"/>
                        </a:rPr>
                        <a:t>　</a:t>
                      </a:r>
                      <a:r>
                        <a:rPr lang="ja-JP" sz="900" kern="100" dirty="0" smtClean="0">
                          <a:effectLst/>
                          <a:latin typeface="+mn-ea"/>
                          <a:ea typeface="+mn-ea"/>
                          <a:cs typeface="Times New Roman"/>
                        </a:rPr>
                        <a:t>社</a:t>
                      </a:r>
                      <a:r>
                        <a:rPr lang="ja-JP" altLang="en-US" sz="900" kern="100" dirty="0" smtClean="0">
                          <a:effectLst/>
                          <a:latin typeface="+mn-ea"/>
                          <a:ea typeface="+mn-ea"/>
                          <a:cs typeface="Times New Roman"/>
                        </a:rPr>
                        <a:t>　</a:t>
                      </a:r>
                      <a:r>
                        <a:rPr lang="ja-JP" sz="900" kern="100" dirty="0" smtClean="0">
                          <a:effectLst/>
                          <a:latin typeface="+mn-ea"/>
                          <a:ea typeface="+mn-ea"/>
                          <a:cs typeface="Times New Roman"/>
                        </a:rPr>
                        <a:t>名</a:t>
                      </a:r>
                      <a:r>
                        <a:rPr lang="ja-JP" altLang="en-US" sz="900" kern="100" dirty="0" smtClean="0">
                          <a:effectLst/>
                          <a:latin typeface="+mn-ea"/>
                          <a:ea typeface="+mn-ea"/>
                          <a:cs typeface="Times New Roman"/>
                        </a:rPr>
                        <a:t>・部　署　名</a:t>
                      </a:r>
                      <a:endParaRPr lang="ja-JP" sz="800" kern="100" dirty="0">
                        <a:effectLst/>
                        <a:latin typeface="+mn-ea"/>
                        <a:ea typeface="+mn-ea"/>
                        <a:cs typeface="Times New Roman"/>
                      </a:endParaRPr>
                    </a:p>
                  </a:txBody>
                  <a:tcPr marL="68580" marR="68580"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24087">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lang="ja-JP" altLang="en-US" sz="900" kern="100" smtClean="0">
                          <a:effectLst/>
                          <a:latin typeface="+mn-ea"/>
                          <a:ea typeface="+mn-ea"/>
                          <a:cs typeface="Times New Roman"/>
                        </a:rPr>
                        <a:t>肩書・氏名（ふりがな）</a:t>
                      </a:r>
                      <a:endParaRPr lang="en-US" altLang="ja-JP" sz="900" kern="100" dirty="0" smtClean="0">
                        <a:effectLst/>
                        <a:latin typeface="+mn-ea"/>
                        <a:ea typeface="+mn-ea"/>
                        <a:cs typeface="Times New Roman"/>
                      </a:endParaRPr>
                    </a:p>
                  </a:txBody>
                  <a:tcPr marL="68580" marR="68580"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52068">
                <a:tc>
                  <a:txBody>
                    <a:bodyPr/>
                    <a:lstStyle/>
                    <a:p>
                      <a:pPr algn="dist">
                        <a:spcAft>
                          <a:spcPts val="0"/>
                        </a:spcAft>
                      </a:pPr>
                      <a:r>
                        <a:rPr lang="ja-JP" altLang="ja-JP" sz="900" kern="100" dirty="0" smtClean="0">
                          <a:effectLst/>
                          <a:latin typeface="+mn-ea"/>
                          <a:ea typeface="+mn-ea"/>
                          <a:cs typeface="Times New Roman"/>
                        </a:rPr>
                        <a:t>電話番号</a:t>
                      </a:r>
                      <a:endParaRPr lang="ja-JP" altLang="ja-JP" sz="800" kern="100" dirty="0">
                        <a:effectLst/>
                        <a:latin typeface="+mn-ea"/>
                        <a:ea typeface="+mn-ea"/>
                        <a:cs typeface="Times New Roman"/>
                      </a:endParaRPr>
                    </a:p>
                  </a:txBody>
                  <a:tcPr marL="68580" marR="68580"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p>
                  </a:txBody>
                  <a:tcP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3" name="テキスト ボックス 32"/>
          <p:cNvSpPr txBox="1"/>
          <p:nvPr/>
        </p:nvSpPr>
        <p:spPr>
          <a:xfrm>
            <a:off x="1030732" y="7489921"/>
            <a:ext cx="6016391" cy="261610"/>
          </a:xfrm>
          <a:prstGeom prst="rect">
            <a:avLst/>
          </a:prstGeom>
          <a:noFill/>
        </p:spPr>
        <p:txBody>
          <a:bodyPr wrap="none" rtlCol="0">
            <a:spAutoFit/>
          </a:bodyPr>
          <a:lstStyle/>
          <a:p>
            <a:pPr lvl="0">
              <a:defRPr/>
            </a:pPr>
            <a:r>
              <a:rPr lang="ja-JP" altLang="en-US" sz="1100" kern="100" dirty="0">
                <a:solidFill>
                  <a:srgbClr val="FF0000"/>
                </a:solidFill>
                <a:latin typeface="ＭＳ Ｐゴシック" panose="020B0600070205080204" pitchFamily="50" charset="-128"/>
                <a:cs typeface="Times New Roman"/>
              </a:rPr>
              <a:t>◆　送り状（差出人様情報）を下記へご記入ください　◆　　　□上記、電文中差出人と同じ　　　　　　</a:t>
            </a:r>
            <a:endParaRPr kumimoji="1" lang="ja-JP" altLang="ja-JP" sz="1200" i="0"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a:endParaRPr>
          </a:p>
        </p:txBody>
      </p:sp>
      <p:sp>
        <p:nvSpPr>
          <p:cNvPr id="34" name="テキスト ボックス 33"/>
          <p:cNvSpPr txBox="1"/>
          <p:nvPr/>
        </p:nvSpPr>
        <p:spPr>
          <a:xfrm>
            <a:off x="0" y="7324908"/>
            <a:ext cx="6255239" cy="215444"/>
          </a:xfrm>
          <a:prstGeom prst="rect">
            <a:avLst/>
          </a:prstGeom>
          <a:noFill/>
        </p:spPr>
        <p:txBody>
          <a:bodyPr wrap="none" rtlCol="0">
            <a:spAutoFit/>
          </a:bodyPr>
          <a:lstStyle/>
          <a:p>
            <a:pPr lvl="0">
              <a:defRPr/>
            </a:pPr>
            <a:r>
              <a:rPr lang="en-US" altLang="ja-JP" sz="800" dirty="0"/>
              <a:t>※3</a:t>
            </a:r>
            <a:r>
              <a:rPr lang="ja-JP" altLang="en-US" sz="800" dirty="0"/>
              <a:t>：電文中　差出人名（住所・会社名・電話番号等を含む）は、電文の文字数に含まれます。なお、空白（スペース）は文字数に含まれません。</a:t>
            </a:r>
            <a:endParaRPr kumimoji="1" lang="en-US" altLang="ja-JP" sz="800" b="0" i="0" u="none" strike="noStrike" kern="1200" cap="none" spc="0" normalizeH="0" baseline="0" noProof="0" dirty="0">
              <a:ln>
                <a:noFill/>
              </a:ln>
              <a:effectLst/>
              <a:uLnTx/>
              <a:uFillTx/>
              <a:latin typeface="Calibri"/>
              <a:ea typeface="ＭＳ Ｐゴシック" panose="020B0600070205080204" pitchFamily="50" charset="-128"/>
            </a:endParaRPr>
          </a:p>
        </p:txBody>
      </p:sp>
      <p:sp>
        <p:nvSpPr>
          <p:cNvPr id="4" name="正方形/長方形 3"/>
          <p:cNvSpPr/>
          <p:nvPr/>
        </p:nvSpPr>
        <p:spPr>
          <a:xfrm>
            <a:off x="78782" y="7518322"/>
            <a:ext cx="6734594" cy="1374025"/>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94881" y="8572545"/>
            <a:ext cx="6662401" cy="369332"/>
          </a:xfrm>
          <a:prstGeom prst="rect">
            <a:avLst/>
          </a:prstGeom>
          <a:noFill/>
        </p:spPr>
        <p:txBody>
          <a:bodyPr wrap="none" rtlCol="0">
            <a:spAutoFit/>
          </a:bodyPr>
          <a:lstStyle/>
          <a:p>
            <a:pPr lvl="0">
              <a:defRPr/>
            </a:pPr>
            <a:r>
              <a:rPr lang="en-US" altLang="ja-JP" sz="900" dirty="0">
                <a:solidFill>
                  <a:srgbClr val="FF0000"/>
                </a:solidFill>
              </a:rPr>
              <a:t>※4</a:t>
            </a:r>
            <a:r>
              <a:rPr lang="ja-JP" altLang="en-US" sz="900" dirty="0">
                <a:solidFill>
                  <a:srgbClr val="FF0000"/>
                </a:solidFill>
              </a:rPr>
              <a:t>：電報と一緒に封入してお届けする、お届け先様情報や差出人様情報が記載された送り状です。電報を受け取られた方</a:t>
            </a:r>
            <a:r>
              <a:rPr lang="ja-JP" altLang="en-US" sz="900" dirty="0" smtClean="0">
                <a:solidFill>
                  <a:srgbClr val="FF0000"/>
                </a:solidFill>
              </a:rPr>
              <a:t>が差出人様</a:t>
            </a:r>
            <a:endParaRPr lang="en-US" altLang="ja-JP" sz="900" dirty="0" smtClean="0">
              <a:solidFill>
                <a:srgbClr val="FF0000"/>
              </a:solidFill>
            </a:endParaRPr>
          </a:p>
          <a:p>
            <a:pPr lvl="0">
              <a:defRPr/>
            </a:pPr>
            <a:r>
              <a:rPr lang="ja-JP" altLang="en-US" sz="900" dirty="0">
                <a:solidFill>
                  <a:srgbClr val="FF0000"/>
                </a:solidFill>
              </a:rPr>
              <a:t>　</a:t>
            </a:r>
            <a:r>
              <a:rPr lang="ja-JP" altLang="en-US" sz="900" dirty="0" smtClean="0">
                <a:solidFill>
                  <a:srgbClr val="FF0000"/>
                </a:solidFill>
              </a:rPr>
              <a:t>　に</a:t>
            </a:r>
            <a:r>
              <a:rPr lang="ja-JP" altLang="en-US" sz="900" dirty="0">
                <a:solidFill>
                  <a:srgbClr val="FF0000"/>
                </a:solidFill>
              </a:rPr>
              <a:t>ご連絡をとられる際にお手間とならないよう、送り状に差出人様の会社名・氏名（ふりがな）・連絡電話番号の記入をお勧めします</a:t>
            </a:r>
            <a:r>
              <a:rPr lang="ja-JP" altLang="en-US" sz="900" dirty="0" smtClean="0">
                <a:solidFill>
                  <a:srgbClr val="FF0000"/>
                </a:solidFill>
              </a:rPr>
              <a:t>。</a:t>
            </a:r>
            <a:endParaRPr lang="ja-JP" altLang="en-US" sz="900" dirty="0">
              <a:solidFill>
                <a:srgbClr val="FF0000"/>
              </a:solidFill>
            </a:endParaRPr>
          </a:p>
        </p:txBody>
      </p:sp>
      <p:graphicFrame>
        <p:nvGraphicFramePr>
          <p:cNvPr id="32" name="表 31"/>
          <p:cNvGraphicFramePr>
            <a:graphicFrameLocks noGrp="1"/>
          </p:cNvGraphicFramePr>
          <p:nvPr>
            <p:extLst>
              <p:ext uri="{D42A27DB-BD31-4B8C-83A1-F6EECF244321}">
                <p14:modId xmlns:p14="http://schemas.microsoft.com/office/powerpoint/2010/main" val="2205340009"/>
              </p:ext>
            </p:extLst>
          </p:nvPr>
        </p:nvGraphicFramePr>
        <p:xfrm>
          <a:off x="3198572" y="1851493"/>
          <a:ext cx="3614804" cy="701040"/>
        </p:xfrm>
        <a:graphic>
          <a:graphicData uri="http://schemas.openxmlformats.org/drawingml/2006/table">
            <a:tbl>
              <a:tblPr firstRow="1" bandRow="1">
                <a:tableStyleId>{5940675A-B579-460E-94D1-54222C63F5DA}</a:tableStyleId>
              </a:tblPr>
              <a:tblGrid>
                <a:gridCol w="506071">
                  <a:extLst>
                    <a:ext uri="{9D8B030D-6E8A-4147-A177-3AD203B41FA5}">
                      <a16:colId xmlns:a16="http://schemas.microsoft.com/office/drawing/2014/main" val="20000"/>
                    </a:ext>
                  </a:extLst>
                </a:gridCol>
                <a:gridCol w="2470825">
                  <a:extLst>
                    <a:ext uri="{9D8B030D-6E8A-4147-A177-3AD203B41FA5}">
                      <a16:colId xmlns:a16="http://schemas.microsoft.com/office/drawing/2014/main" val="20001"/>
                    </a:ext>
                  </a:extLst>
                </a:gridCol>
                <a:gridCol w="637908">
                  <a:extLst>
                    <a:ext uri="{9D8B030D-6E8A-4147-A177-3AD203B41FA5}">
                      <a16:colId xmlns:a16="http://schemas.microsoft.com/office/drawing/2014/main" val="20002"/>
                    </a:ext>
                  </a:extLst>
                </a:gridCol>
              </a:tblGrid>
              <a:tr h="578294">
                <a:tc>
                  <a:txBody>
                    <a:bodyPr/>
                    <a:lstStyle/>
                    <a:p>
                      <a:pPr algn="ctr"/>
                      <a:r>
                        <a:rPr kumimoji="1" lang="ja-JP" altLang="en-US" sz="1100" dirty="0" smtClean="0"/>
                        <a:t>電報</a:t>
                      </a:r>
                      <a:endParaRPr kumimoji="1" lang="en-US" altLang="ja-JP" sz="1100" dirty="0" smtClean="0"/>
                    </a:p>
                    <a:p>
                      <a:pPr algn="ctr"/>
                      <a:r>
                        <a:rPr kumimoji="1" lang="ja-JP" altLang="en-US" sz="1100" dirty="0" smtClean="0"/>
                        <a:t>種類</a:t>
                      </a:r>
                      <a:endParaRPr kumimoji="1" lang="en-US" altLang="ja-JP" sz="11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kumimoji="1" lang="ja-JP" altLang="en-US" sz="1000" dirty="0" smtClean="0"/>
                        <a:t>・お祝い⇒１　・お見舞い⇒２　</a:t>
                      </a:r>
                      <a:endParaRPr kumimoji="1" lang="en-US" altLang="ja-JP" sz="1000" dirty="0" smtClean="0"/>
                    </a:p>
                    <a:p>
                      <a:pPr algn="l"/>
                      <a:r>
                        <a:rPr kumimoji="1" lang="ja-JP" altLang="en-US" sz="1000" dirty="0" smtClean="0"/>
                        <a:t>・激励⇒３・お礼⇒４　</a:t>
                      </a:r>
                    </a:p>
                    <a:p>
                      <a:pPr algn="l"/>
                      <a:r>
                        <a:rPr kumimoji="1" lang="ja-JP" altLang="en-US" sz="1000" dirty="0" smtClean="0"/>
                        <a:t>・お悔やみ⇒５ 　・法要⇒６　  ・慰霊祭⇒７</a:t>
                      </a:r>
                    </a:p>
                    <a:p>
                      <a:pPr algn="l"/>
                      <a:r>
                        <a:rPr kumimoji="1" lang="ja-JP" altLang="en-US" sz="1000" dirty="0" smtClean="0"/>
                        <a:t>・特別（表題なし）⇒８　　　　　 ・一般⇒９</a:t>
                      </a:r>
                      <a:endParaRPr kumimoji="1" lang="en-US" altLang="ja-JP" sz="1000" dirty="0" smtClean="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660565" y="2504728"/>
            <a:ext cx="1935145" cy="215444"/>
          </a:xfrm>
          <a:prstGeom prst="rect">
            <a:avLst/>
          </a:prstGeom>
          <a:noFill/>
        </p:spPr>
        <p:txBody>
          <a:bodyPr wrap="none" rtlCol="0">
            <a:spAutoFit/>
          </a:bodyPr>
          <a:lstStyle/>
          <a:p>
            <a:r>
              <a:rPr lang="en-US" altLang="zh-TW" sz="800" dirty="0"/>
              <a:t>※1</a:t>
            </a:r>
            <a:r>
              <a:rPr lang="zh-TW" altLang="en-US" sz="800" dirty="0"/>
              <a:t>：漢字電報（毛筆縦書）</a:t>
            </a:r>
            <a:r>
              <a:rPr lang="en-US" altLang="zh-TW" sz="800" dirty="0"/>
              <a:t>110</a:t>
            </a:r>
            <a:r>
              <a:rPr lang="zh-TW" altLang="en-US" sz="800" dirty="0"/>
              <a:t>円（税込</a:t>
            </a:r>
            <a:r>
              <a:rPr lang="zh-TW" altLang="en-US" sz="800" dirty="0" smtClean="0"/>
              <a:t>）</a:t>
            </a:r>
            <a:endParaRPr lang="en-US" altLang="ja-JP" sz="800" dirty="0"/>
          </a:p>
        </p:txBody>
      </p:sp>
      <p:sp>
        <p:nvSpPr>
          <p:cNvPr id="30" name="テキスト ボックス 29"/>
          <p:cNvSpPr txBox="1"/>
          <p:nvPr/>
        </p:nvSpPr>
        <p:spPr>
          <a:xfrm>
            <a:off x="5674796" y="2504728"/>
            <a:ext cx="1210588" cy="215444"/>
          </a:xfrm>
          <a:prstGeom prst="rect">
            <a:avLst/>
          </a:prstGeom>
          <a:noFill/>
        </p:spPr>
        <p:txBody>
          <a:bodyPr wrap="none" rtlCol="0">
            <a:spAutoFit/>
          </a:bodyPr>
          <a:lstStyle/>
          <a:p>
            <a:r>
              <a:rPr lang="en-US" altLang="zh-TW" sz="800" dirty="0" smtClean="0"/>
              <a:t>※</a:t>
            </a:r>
            <a:r>
              <a:rPr lang="en-US" altLang="ja-JP" sz="800" dirty="0" smtClean="0"/>
              <a:t>2</a:t>
            </a:r>
            <a:r>
              <a:rPr lang="zh-TW" altLang="en-US" sz="800" dirty="0" smtClean="0"/>
              <a:t>：</a:t>
            </a:r>
            <a:r>
              <a:rPr lang="ja-JP" altLang="en-US" sz="800" dirty="0" smtClean="0"/>
              <a:t>配達時間指定不可</a:t>
            </a:r>
            <a:endParaRPr lang="en-US" altLang="ja-JP" sz="800" dirty="0"/>
          </a:p>
        </p:txBody>
      </p:sp>
      <p:sp>
        <p:nvSpPr>
          <p:cNvPr id="6" name="テキスト ボックス 5"/>
          <p:cNvSpPr txBox="1"/>
          <p:nvPr/>
        </p:nvSpPr>
        <p:spPr>
          <a:xfrm>
            <a:off x="164983" y="7727059"/>
            <a:ext cx="553998" cy="836768"/>
          </a:xfrm>
          <a:prstGeom prst="rect">
            <a:avLst/>
          </a:prstGeom>
          <a:solidFill>
            <a:srgbClr val="FFC000"/>
          </a:solidFill>
          <a:ln>
            <a:solidFill>
              <a:schemeClr val="tx1"/>
            </a:solidFill>
          </a:ln>
        </p:spPr>
        <p:txBody>
          <a:bodyPr vert="eaVert" wrap="none" rtlCol="0">
            <a:spAutoFit/>
          </a:bodyPr>
          <a:lstStyle/>
          <a:p>
            <a:r>
              <a:rPr kumimoji="1" lang="ja-JP" altLang="en-US" sz="1200" dirty="0" smtClean="0"/>
              <a:t>送り状</a:t>
            </a:r>
            <a:endParaRPr kumimoji="1" lang="en-US" altLang="ja-JP" sz="1200" dirty="0" smtClean="0"/>
          </a:p>
          <a:p>
            <a:r>
              <a:rPr kumimoji="1" lang="ja-JP" altLang="en-US" sz="1200" dirty="0" smtClean="0"/>
              <a:t>差出人</a:t>
            </a:r>
            <a:r>
              <a:rPr lang="en-US" altLang="ja-JP" sz="1050" dirty="0"/>
              <a:t>※</a:t>
            </a:r>
            <a:r>
              <a:rPr kumimoji="1" lang="en-US" altLang="ja-JP" sz="1000" dirty="0" smtClean="0"/>
              <a:t>4</a:t>
            </a:r>
            <a:endParaRPr kumimoji="1" lang="ja-JP" altLang="en-US" sz="1200" dirty="0"/>
          </a:p>
        </p:txBody>
      </p:sp>
    </p:spTree>
    <p:extLst>
      <p:ext uri="{BB962C8B-B14F-4D97-AF65-F5344CB8AC3E}">
        <p14:creationId xmlns:p14="http://schemas.microsoft.com/office/powerpoint/2010/main" val="4083025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1978</TotalTime>
  <Words>891</Words>
  <Application>Microsoft Office PowerPoint</Application>
  <PresentationFormat>A4 210 x 297 mm</PresentationFormat>
  <Paragraphs>71</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ＭＳ Ｐゴシック</vt:lpstr>
      <vt:lpstr>新細明體</vt:lpstr>
      <vt:lpstr>游ゴシック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miku.yui</dc:creator>
  <cp:lastModifiedBy>佐久間　弘実</cp:lastModifiedBy>
  <cp:revision>151</cp:revision>
  <cp:lastPrinted>2020-10-06T00:42:09Z</cp:lastPrinted>
  <dcterms:created xsi:type="dcterms:W3CDTF">2012-02-17T03:50:41Z</dcterms:created>
  <dcterms:modified xsi:type="dcterms:W3CDTF">2020-11-17T00:15:26Z</dcterms:modified>
</cp:coreProperties>
</file>